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ejaVu Serif" charset="1" panose="02060603050605020204"/>
      <p:regular r:id="rId10"/>
    </p:embeddedFont>
    <p:embeddedFont>
      <p:font typeface="DejaVu Serif Bold" charset="1" panose="02060803050605020204"/>
      <p:regular r:id="rId11"/>
    </p:embeddedFont>
    <p:embeddedFont>
      <p:font typeface="DejaVu Serif Italics" charset="1" panose="020606030503050B0204"/>
      <p:regular r:id="rId12"/>
    </p:embeddedFont>
    <p:embeddedFont>
      <p:font typeface="DejaVu Serif Bold Italics" charset="1" panose="020608030503050B0204"/>
      <p:regular r:id="rId13"/>
    </p:embeddedFont>
    <p:embeddedFont>
      <p:font typeface="Mitr" charset="1" panose="00000500000000000000"/>
      <p:regular r:id="rId14"/>
    </p:embeddedFont>
    <p:embeddedFont>
      <p:font typeface="Mitr Bold" charset="1" panose="00000800000000000000"/>
      <p:regular r:id="rId15"/>
    </p:embeddedFont>
    <p:embeddedFont>
      <p:font typeface="Mitr Extra-Light" charset="1" panose="00000300000000000000"/>
      <p:regular r:id="rId16"/>
    </p:embeddedFont>
    <p:embeddedFont>
      <p:font typeface="Mitr Light" charset="1" panose="00000400000000000000"/>
      <p:regular r:id="rId17"/>
    </p:embeddedFont>
    <p:embeddedFont>
      <p:font typeface="Mitr Medium" charset="1" panose="00000600000000000000"/>
      <p:regular r:id="rId18"/>
    </p:embeddedFont>
    <p:embeddedFont>
      <p:font typeface="Mitr Semi-Bold" charset="1" panose="000007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39" Target="slides/slide2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71.png" Type="http://schemas.openxmlformats.org/officeDocument/2006/relationships/image"/><Relationship Id="rId9" Target="../media/image7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74.png" Type="http://schemas.openxmlformats.org/officeDocument/2006/relationships/image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69.png" Type="http://schemas.openxmlformats.org/officeDocument/2006/relationships/image"/><Relationship Id="rId7" Target="../media/image70.svg" Type="http://schemas.openxmlformats.org/officeDocument/2006/relationships/image"/><Relationship Id="rId8" Target="../media/image73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64.png" Type="http://schemas.openxmlformats.org/officeDocument/2006/relationships/image"/><Relationship Id="rId6" Target="../media/image65.sv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7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7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7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79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80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81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00" Target="../media/image148.png" Type="http://schemas.openxmlformats.org/officeDocument/2006/relationships/image"/><Relationship Id="rId101" Target="../media/image149.svg" Type="http://schemas.openxmlformats.org/officeDocument/2006/relationships/image"/><Relationship Id="rId11" Target="../media/image38.svg" Type="http://schemas.openxmlformats.org/officeDocument/2006/relationships/image"/><Relationship Id="rId12" Target="../media/image88.png" Type="http://schemas.openxmlformats.org/officeDocument/2006/relationships/image"/><Relationship Id="rId13" Target="../media/image89.svg" Type="http://schemas.openxmlformats.org/officeDocument/2006/relationships/image"/><Relationship Id="rId14" Target="../media/image7.png" Type="http://schemas.openxmlformats.org/officeDocument/2006/relationships/image"/><Relationship Id="rId15" Target="../media/image8.svg" Type="http://schemas.openxmlformats.org/officeDocument/2006/relationships/image"/><Relationship Id="rId16" Target="../media/image90.png" Type="http://schemas.openxmlformats.org/officeDocument/2006/relationships/image"/><Relationship Id="rId17" Target="../media/image91.svg" Type="http://schemas.openxmlformats.org/officeDocument/2006/relationships/image"/><Relationship Id="rId18" Target="../media/image92.png" Type="http://schemas.openxmlformats.org/officeDocument/2006/relationships/image"/><Relationship Id="rId19" Target="../media/image93.svg" Type="http://schemas.openxmlformats.org/officeDocument/2006/relationships/image"/><Relationship Id="rId2" Target="../media/image82.png" Type="http://schemas.openxmlformats.org/officeDocument/2006/relationships/image"/><Relationship Id="rId20" Target="../media/image94.png" Type="http://schemas.openxmlformats.org/officeDocument/2006/relationships/image"/><Relationship Id="rId21" Target="../media/image95.svg" Type="http://schemas.openxmlformats.org/officeDocument/2006/relationships/image"/><Relationship Id="rId22" Target="../media/image54.png" Type="http://schemas.openxmlformats.org/officeDocument/2006/relationships/image"/><Relationship Id="rId23" Target="../media/image55.svg" Type="http://schemas.openxmlformats.org/officeDocument/2006/relationships/image"/><Relationship Id="rId24" Target="../media/image96.png" Type="http://schemas.openxmlformats.org/officeDocument/2006/relationships/image"/><Relationship Id="rId25" Target="../media/image97.svg" Type="http://schemas.openxmlformats.org/officeDocument/2006/relationships/image"/><Relationship Id="rId26" Target="../media/image98.png" Type="http://schemas.openxmlformats.org/officeDocument/2006/relationships/image"/><Relationship Id="rId27" Target="../media/image99.svg" Type="http://schemas.openxmlformats.org/officeDocument/2006/relationships/image"/><Relationship Id="rId28" Target="../media/image39.png" Type="http://schemas.openxmlformats.org/officeDocument/2006/relationships/image"/><Relationship Id="rId29" Target="../media/image40.svg" Type="http://schemas.openxmlformats.org/officeDocument/2006/relationships/image"/><Relationship Id="rId3" Target="../media/image83.svg" Type="http://schemas.openxmlformats.org/officeDocument/2006/relationships/image"/><Relationship Id="rId30" Target="../media/image100.png" Type="http://schemas.openxmlformats.org/officeDocument/2006/relationships/image"/><Relationship Id="rId31" Target="../media/image101.svg" Type="http://schemas.openxmlformats.org/officeDocument/2006/relationships/image"/><Relationship Id="rId32" Target="../media/image102.png" Type="http://schemas.openxmlformats.org/officeDocument/2006/relationships/image"/><Relationship Id="rId33" Target="../media/image103.svg" Type="http://schemas.openxmlformats.org/officeDocument/2006/relationships/image"/><Relationship Id="rId34" Target="../media/image104.png" Type="http://schemas.openxmlformats.org/officeDocument/2006/relationships/image"/><Relationship Id="rId35" Target="../media/image105.svg" Type="http://schemas.openxmlformats.org/officeDocument/2006/relationships/image"/><Relationship Id="rId36" Target="../media/image106.png" Type="http://schemas.openxmlformats.org/officeDocument/2006/relationships/image"/><Relationship Id="rId37" Target="../media/image107.svg" Type="http://schemas.openxmlformats.org/officeDocument/2006/relationships/image"/><Relationship Id="rId38" Target="../media/image3.png" Type="http://schemas.openxmlformats.org/officeDocument/2006/relationships/image"/><Relationship Id="rId39" Target="../media/image4.svg" Type="http://schemas.openxmlformats.org/officeDocument/2006/relationships/image"/><Relationship Id="rId4" Target="../media/image84.png" Type="http://schemas.openxmlformats.org/officeDocument/2006/relationships/image"/><Relationship Id="rId40" Target="../media/image51.png" Type="http://schemas.openxmlformats.org/officeDocument/2006/relationships/image"/><Relationship Id="rId41" Target="../media/image52.svg" Type="http://schemas.openxmlformats.org/officeDocument/2006/relationships/image"/><Relationship Id="rId42" Target="../media/image108.png" Type="http://schemas.openxmlformats.org/officeDocument/2006/relationships/image"/><Relationship Id="rId43" Target="../media/image109.svg" Type="http://schemas.openxmlformats.org/officeDocument/2006/relationships/image"/><Relationship Id="rId44" Target="../media/image58.png" Type="http://schemas.openxmlformats.org/officeDocument/2006/relationships/image"/><Relationship Id="rId45" Target="../media/image59.svg" Type="http://schemas.openxmlformats.org/officeDocument/2006/relationships/image"/><Relationship Id="rId46" Target="../media/image110.png" Type="http://schemas.openxmlformats.org/officeDocument/2006/relationships/image"/><Relationship Id="rId47" Target="../media/image111.svg" Type="http://schemas.openxmlformats.org/officeDocument/2006/relationships/image"/><Relationship Id="rId48" Target="../media/image112.png" Type="http://schemas.openxmlformats.org/officeDocument/2006/relationships/image"/><Relationship Id="rId49" Target="../media/image113.svg" Type="http://schemas.openxmlformats.org/officeDocument/2006/relationships/image"/><Relationship Id="rId5" Target="../media/image85.svg" Type="http://schemas.openxmlformats.org/officeDocument/2006/relationships/image"/><Relationship Id="rId50" Target="../media/image114.png" Type="http://schemas.openxmlformats.org/officeDocument/2006/relationships/image"/><Relationship Id="rId51" Target="../media/image115.svg" Type="http://schemas.openxmlformats.org/officeDocument/2006/relationships/image"/><Relationship Id="rId52" Target="../media/image116.png" Type="http://schemas.openxmlformats.org/officeDocument/2006/relationships/image"/><Relationship Id="rId53" Target="../media/image117.svg" Type="http://schemas.openxmlformats.org/officeDocument/2006/relationships/image"/><Relationship Id="rId54" Target="../media/image118.png" Type="http://schemas.openxmlformats.org/officeDocument/2006/relationships/image"/><Relationship Id="rId55" Target="../media/image119.svg" Type="http://schemas.openxmlformats.org/officeDocument/2006/relationships/image"/><Relationship Id="rId56" Target="../media/image120.png" Type="http://schemas.openxmlformats.org/officeDocument/2006/relationships/image"/><Relationship Id="rId57" Target="../media/image121.svg" Type="http://schemas.openxmlformats.org/officeDocument/2006/relationships/image"/><Relationship Id="rId58" Target="../media/image122.png" Type="http://schemas.openxmlformats.org/officeDocument/2006/relationships/image"/><Relationship Id="rId59" Target="../media/image123.svg" Type="http://schemas.openxmlformats.org/officeDocument/2006/relationships/image"/><Relationship Id="rId6" Target="../media/image86.png" Type="http://schemas.openxmlformats.org/officeDocument/2006/relationships/image"/><Relationship Id="rId60" Target="../media/image1.png" Type="http://schemas.openxmlformats.org/officeDocument/2006/relationships/image"/><Relationship Id="rId61" Target="../media/image2.svg" Type="http://schemas.openxmlformats.org/officeDocument/2006/relationships/image"/><Relationship Id="rId62" Target="../media/image124.png" Type="http://schemas.openxmlformats.org/officeDocument/2006/relationships/image"/><Relationship Id="rId63" Target="../media/image125.svg" Type="http://schemas.openxmlformats.org/officeDocument/2006/relationships/image"/><Relationship Id="rId64" Target="../media/image126.png" Type="http://schemas.openxmlformats.org/officeDocument/2006/relationships/image"/><Relationship Id="rId65" Target="../media/image127.svg" Type="http://schemas.openxmlformats.org/officeDocument/2006/relationships/image"/><Relationship Id="rId66" Target="../media/image128.png" Type="http://schemas.openxmlformats.org/officeDocument/2006/relationships/image"/><Relationship Id="rId67" Target="../media/image129.svg" Type="http://schemas.openxmlformats.org/officeDocument/2006/relationships/image"/><Relationship Id="rId68" Target="../media/image130.png" Type="http://schemas.openxmlformats.org/officeDocument/2006/relationships/image"/><Relationship Id="rId69" Target="../media/image131.svg" Type="http://schemas.openxmlformats.org/officeDocument/2006/relationships/image"/><Relationship Id="rId7" Target="../media/image87.svg" Type="http://schemas.openxmlformats.org/officeDocument/2006/relationships/image"/><Relationship Id="rId70" Target="../media/image132.png" Type="http://schemas.openxmlformats.org/officeDocument/2006/relationships/image"/><Relationship Id="rId71" Target="../media/image133.svg" Type="http://schemas.openxmlformats.org/officeDocument/2006/relationships/image"/><Relationship Id="rId72" Target="../media/image26.png" Type="http://schemas.openxmlformats.org/officeDocument/2006/relationships/image"/><Relationship Id="rId73" Target="../media/image27.svg" Type="http://schemas.openxmlformats.org/officeDocument/2006/relationships/image"/><Relationship Id="rId74" Target="../media/image134.png" Type="http://schemas.openxmlformats.org/officeDocument/2006/relationships/image"/><Relationship Id="rId75" Target="../media/image135.svg" Type="http://schemas.openxmlformats.org/officeDocument/2006/relationships/image"/><Relationship Id="rId76" Target="../media/image28.png" Type="http://schemas.openxmlformats.org/officeDocument/2006/relationships/image"/><Relationship Id="rId77" Target="../media/image29.svg" Type="http://schemas.openxmlformats.org/officeDocument/2006/relationships/image"/><Relationship Id="rId78" Target="../media/image136.png" Type="http://schemas.openxmlformats.org/officeDocument/2006/relationships/image"/><Relationship Id="rId79" Target="../media/image137.svg" Type="http://schemas.openxmlformats.org/officeDocument/2006/relationships/image"/><Relationship Id="rId8" Target="../media/image9.png" Type="http://schemas.openxmlformats.org/officeDocument/2006/relationships/image"/><Relationship Id="rId80" Target="../media/image138.png" Type="http://schemas.openxmlformats.org/officeDocument/2006/relationships/image"/><Relationship Id="rId81" Target="../media/image139.svg" Type="http://schemas.openxmlformats.org/officeDocument/2006/relationships/image"/><Relationship Id="rId82" Target="../media/image140.png" Type="http://schemas.openxmlformats.org/officeDocument/2006/relationships/image"/><Relationship Id="rId83" Target="../media/image141.svg" Type="http://schemas.openxmlformats.org/officeDocument/2006/relationships/image"/><Relationship Id="rId84" Target="../media/image13.png" Type="http://schemas.openxmlformats.org/officeDocument/2006/relationships/image"/><Relationship Id="rId85" Target="../media/image14.svg" Type="http://schemas.openxmlformats.org/officeDocument/2006/relationships/image"/><Relationship Id="rId86" Target="../media/image142.png" Type="http://schemas.openxmlformats.org/officeDocument/2006/relationships/image"/><Relationship Id="rId87" Target="../media/image143.svg" Type="http://schemas.openxmlformats.org/officeDocument/2006/relationships/image"/><Relationship Id="rId88" Target="../media/image5.png" Type="http://schemas.openxmlformats.org/officeDocument/2006/relationships/image"/><Relationship Id="rId89" Target="../media/image6.svg" Type="http://schemas.openxmlformats.org/officeDocument/2006/relationships/image"/><Relationship Id="rId9" Target="../media/image10.svg" Type="http://schemas.openxmlformats.org/officeDocument/2006/relationships/image"/><Relationship Id="rId90" Target="../media/image144.png" Type="http://schemas.openxmlformats.org/officeDocument/2006/relationships/image"/><Relationship Id="rId91" Target="../media/image145.svg" Type="http://schemas.openxmlformats.org/officeDocument/2006/relationships/image"/><Relationship Id="rId92" Target="../media/image46.png" Type="http://schemas.openxmlformats.org/officeDocument/2006/relationships/image"/><Relationship Id="rId93" Target="../media/image47.svg" Type="http://schemas.openxmlformats.org/officeDocument/2006/relationships/image"/><Relationship Id="rId94" Target="../media/image62.png" Type="http://schemas.openxmlformats.org/officeDocument/2006/relationships/image"/><Relationship Id="rId95" Target="../media/image63.svg" Type="http://schemas.openxmlformats.org/officeDocument/2006/relationships/image"/><Relationship Id="rId96" Target="../media/image146.png" Type="http://schemas.openxmlformats.org/officeDocument/2006/relationships/image"/><Relationship Id="rId97" Target="../media/image147.svg" Type="http://schemas.openxmlformats.org/officeDocument/2006/relationships/image"/><Relationship Id="rId98" Target="../media/image56.png" Type="http://schemas.openxmlformats.org/officeDocument/2006/relationships/image"/><Relationship Id="rId99" Target="../media/image5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svg" Type="http://schemas.openxmlformats.org/officeDocument/2006/relationships/image"/><Relationship Id="rId12" Target="../media/image64.png" Type="http://schemas.openxmlformats.org/officeDocument/2006/relationships/image"/><Relationship Id="rId13" Target="../media/image65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66.png" Type="http://schemas.openxmlformats.org/officeDocument/2006/relationships/image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04634" y="-1187003"/>
            <a:ext cx="7314629" cy="5825104"/>
          </a:xfrm>
          <a:custGeom>
            <a:avLst/>
            <a:gdLst/>
            <a:ahLst/>
            <a:cxnLst/>
            <a:rect r="r" b="b" t="t" l="l"/>
            <a:pathLst>
              <a:path h="5825104" w="7314629">
                <a:moveTo>
                  <a:pt x="0" y="0"/>
                </a:moveTo>
                <a:lnTo>
                  <a:pt x="7314628" y="0"/>
                </a:lnTo>
                <a:lnTo>
                  <a:pt x="7314628" y="5825104"/>
                </a:lnTo>
                <a:lnTo>
                  <a:pt x="0" y="58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79090" y="8251413"/>
            <a:ext cx="9398724" cy="4665185"/>
          </a:xfrm>
          <a:custGeom>
            <a:avLst/>
            <a:gdLst/>
            <a:ahLst/>
            <a:cxnLst/>
            <a:rect r="r" b="b" t="t" l="l"/>
            <a:pathLst>
              <a:path h="4665185" w="9398724">
                <a:moveTo>
                  <a:pt x="0" y="0"/>
                </a:moveTo>
                <a:lnTo>
                  <a:pt x="9398724" y="0"/>
                </a:lnTo>
                <a:lnTo>
                  <a:pt x="9398724" y="4665184"/>
                </a:lnTo>
                <a:lnTo>
                  <a:pt x="0" y="4665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4311501" y="3632480"/>
            <a:ext cx="8623002" cy="6757298"/>
          </a:xfrm>
          <a:custGeom>
            <a:avLst/>
            <a:gdLst/>
            <a:ahLst/>
            <a:cxnLst/>
            <a:rect r="r" b="b" t="t" l="l"/>
            <a:pathLst>
              <a:path h="6757298" w="8623002">
                <a:moveTo>
                  <a:pt x="0" y="0"/>
                </a:moveTo>
                <a:lnTo>
                  <a:pt x="8623002" y="0"/>
                </a:lnTo>
                <a:lnTo>
                  <a:pt x="8623002" y="6757298"/>
                </a:lnTo>
                <a:lnTo>
                  <a:pt x="0" y="6757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298738" y="-1810581"/>
            <a:ext cx="4197669" cy="3663421"/>
          </a:xfrm>
          <a:custGeom>
            <a:avLst/>
            <a:gdLst/>
            <a:ahLst/>
            <a:cxnLst/>
            <a:rect r="r" b="b" t="t" l="l"/>
            <a:pathLst>
              <a:path h="3663421" w="4197669">
                <a:moveTo>
                  <a:pt x="0" y="0"/>
                </a:moveTo>
                <a:lnTo>
                  <a:pt x="4197669" y="0"/>
                </a:lnTo>
                <a:lnTo>
                  <a:pt x="4197669" y="3663420"/>
                </a:lnTo>
                <a:lnTo>
                  <a:pt x="0" y="36634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82333" y="2737728"/>
            <a:ext cx="12490137" cy="204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9"/>
              </a:lnSpc>
            </a:pPr>
            <a:r>
              <a:rPr lang="en-US" sz="6999">
                <a:solidFill>
                  <a:srgbClr val="1E1E1E"/>
                </a:solidFill>
                <a:latin typeface="Mitr Semi-Bold"/>
              </a:rPr>
              <a:t>Phân tích cảm xúc bình luận về Bitcoin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00164" y="7545354"/>
            <a:ext cx="3078485" cy="4031350"/>
          </a:xfrm>
          <a:custGeom>
            <a:avLst/>
            <a:gdLst/>
            <a:ahLst/>
            <a:cxnLst/>
            <a:rect r="r" b="b" t="t" l="l"/>
            <a:pathLst>
              <a:path h="4031350" w="3078485">
                <a:moveTo>
                  <a:pt x="0" y="0"/>
                </a:moveTo>
                <a:lnTo>
                  <a:pt x="3078485" y="0"/>
                </a:lnTo>
                <a:lnTo>
                  <a:pt x="3078485" y="4031350"/>
                </a:lnTo>
                <a:lnTo>
                  <a:pt x="0" y="4031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7690827" y="-702589"/>
            <a:ext cx="4472416" cy="1447437"/>
          </a:xfrm>
          <a:custGeom>
            <a:avLst/>
            <a:gdLst/>
            <a:ahLst/>
            <a:cxnLst/>
            <a:rect r="r" b="b" t="t" l="l"/>
            <a:pathLst>
              <a:path h="1447437" w="4472416">
                <a:moveTo>
                  <a:pt x="0" y="1447436"/>
                </a:moveTo>
                <a:lnTo>
                  <a:pt x="4472417" y="1447436"/>
                </a:lnTo>
                <a:lnTo>
                  <a:pt x="4472417" y="0"/>
                </a:lnTo>
                <a:lnTo>
                  <a:pt x="0" y="0"/>
                </a:lnTo>
                <a:lnTo>
                  <a:pt x="0" y="1447436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78452" y="751470"/>
            <a:ext cx="1870231" cy="1948158"/>
          </a:xfrm>
          <a:custGeom>
            <a:avLst/>
            <a:gdLst/>
            <a:ahLst/>
            <a:cxnLst/>
            <a:rect r="r" b="b" t="t" l="l"/>
            <a:pathLst>
              <a:path h="1948158" w="1870231">
                <a:moveTo>
                  <a:pt x="0" y="0"/>
                </a:moveTo>
                <a:lnTo>
                  <a:pt x="1870232" y="0"/>
                </a:lnTo>
                <a:lnTo>
                  <a:pt x="1870232" y="1948158"/>
                </a:lnTo>
                <a:lnTo>
                  <a:pt x="0" y="19481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78452" y="8108840"/>
            <a:ext cx="3086941" cy="2475165"/>
          </a:xfrm>
          <a:custGeom>
            <a:avLst/>
            <a:gdLst/>
            <a:ahLst/>
            <a:cxnLst/>
            <a:rect r="r" b="b" t="t" l="l"/>
            <a:pathLst>
              <a:path h="2475165" w="3086941">
                <a:moveTo>
                  <a:pt x="0" y="0"/>
                </a:moveTo>
                <a:lnTo>
                  <a:pt x="3086941" y="0"/>
                </a:lnTo>
                <a:lnTo>
                  <a:pt x="3086941" y="2475165"/>
                </a:lnTo>
                <a:lnTo>
                  <a:pt x="0" y="247516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563689" y="946694"/>
            <a:ext cx="12490137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E1E1E"/>
                </a:solidFill>
                <a:latin typeface="DejaVu Serif Bold"/>
              </a:rPr>
              <a:t>Chuyên đề 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06238" y="5989789"/>
            <a:ext cx="5021163" cy="357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E1E1E"/>
                </a:solidFill>
                <a:latin typeface="Mitr Bold"/>
              </a:rPr>
              <a:t>Sinh viên thực hiện: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E1E1E"/>
                </a:solidFill>
                <a:latin typeface="Mitr"/>
              </a:rPr>
              <a:t>Lê Văn Phước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E1E1E"/>
                </a:solidFill>
                <a:latin typeface="Mitr"/>
              </a:rPr>
              <a:t>Phan Thị Kim Ngân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E1E1E"/>
                </a:solidFill>
                <a:latin typeface="Mitr"/>
              </a:rPr>
              <a:t>Hồ Luận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E1E1E"/>
                </a:solidFill>
                <a:latin typeface="Mitr"/>
              </a:rPr>
              <a:t>Nguyễn Đỗ Quang Minh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E1E1E"/>
                </a:solidFill>
                <a:latin typeface="Mitr"/>
              </a:rPr>
              <a:t>Võ Văn Nguyên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93966" y="4244525"/>
            <a:ext cx="2816947" cy="645337"/>
          </a:xfrm>
          <a:custGeom>
            <a:avLst/>
            <a:gdLst/>
            <a:ahLst/>
            <a:cxnLst/>
            <a:rect r="r" b="b" t="t" l="l"/>
            <a:pathLst>
              <a:path h="645337" w="2816947">
                <a:moveTo>
                  <a:pt x="0" y="0"/>
                </a:moveTo>
                <a:lnTo>
                  <a:pt x="2816948" y="0"/>
                </a:lnTo>
                <a:lnTo>
                  <a:pt x="2816948" y="645337"/>
                </a:lnTo>
                <a:lnTo>
                  <a:pt x="0" y="6453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98315" y="7083720"/>
            <a:ext cx="3580903" cy="3203280"/>
          </a:xfrm>
          <a:custGeom>
            <a:avLst/>
            <a:gdLst/>
            <a:ahLst/>
            <a:cxnLst/>
            <a:rect r="r" b="b" t="t" l="l"/>
            <a:pathLst>
              <a:path h="3203280" w="3580903">
                <a:moveTo>
                  <a:pt x="0" y="0"/>
                </a:moveTo>
                <a:lnTo>
                  <a:pt x="3580903" y="0"/>
                </a:lnTo>
                <a:lnTo>
                  <a:pt x="3580903" y="3203280"/>
                </a:lnTo>
                <a:lnTo>
                  <a:pt x="0" y="3203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9223" y="1442128"/>
            <a:ext cx="1250570" cy="1250570"/>
          </a:xfrm>
          <a:custGeom>
            <a:avLst/>
            <a:gdLst/>
            <a:ahLst/>
            <a:cxnLst/>
            <a:rect r="r" b="b" t="t" l="l"/>
            <a:pathLst>
              <a:path h="1250570" w="1250570">
                <a:moveTo>
                  <a:pt x="0" y="0"/>
                </a:moveTo>
                <a:lnTo>
                  <a:pt x="1250570" y="0"/>
                </a:lnTo>
                <a:lnTo>
                  <a:pt x="1250570" y="1250570"/>
                </a:lnTo>
                <a:lnTo>
                  <a:pt x="0" y="1250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3779" y="5143500"/>
            <a:ext cx="6984536" cy="4691106"/>
          </a:xfrm>
          <a:custGeom>
            <a:avLst/>
            <a:gdLst/>
            <a:ahLst/>
            <a:cxnLst/>
            <a:rect r="r" b="b" t="t" l="l"/>
            <a:pathLst>
              <a:path h="4691106" w="6984536">
                <a:moveTo>
                  <a:pt x="0" y="0"/>
                </a:moveTo>
                <a:lnTo>
                  <a:pt x="6984536" y="0"/>
                </a:lnTo>
                <a:lnTo>
                  <a:pt x="6984536" y="4691106"/>
                </a:lnTo>
                <a:lnTo>
                  <a:pt x="0" y="46911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88766" y="1511447"/>
            <a:ext cx="7694557" cy="8323159"/>
          </a:xfrm>
          <a:custGeom>
            <a:avLst/>
            <a:gdLst/>
            <a:ahLst/>
            <a:cxnLst/>
            <a:rect r="r" b="b" t="t" l="l"/>
            <a:pathLst>
              <a:path h="8323159" w="7694557">
                <a:moveTo>
                  <a:pt x="0" y="0"/>
                </a:moveTo>
                <a:lnTo>
                  <a:pt x="7694558" y="0"/>
                </a:lnTo>
                <a:lnTo>
                  <a:pt x="7694558" y="8323159"/>
                </a:lnTo>
                <a:lnTo>
                  <a:pt x="0" y="83231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257724"/>
            <a:ext cx="7169615" cy="812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>
                <a:solidFill>
                  <a:srgbClr val="1E1E1E"/>
                </a:solidFill>
                <a:latin typeface="Mitr Semi-Bold"/>
              </a:rPr>
              <a:t>Cấu trúc mô hình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-56593"/>
            <a:ext cx="182880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1E1E1E"/>
                </a:solidFill>
                <a:latin typeface="Mitr Bold"/>
              </a:rPr>
              <a:t>Phần 4: Phương pháp học sâu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894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51414" y="4820831"/>
            <a:ext cx="2816947" cy="645337"/>
          </a:xfrm>
          <a:custGeom>
            <a:avLst/>
            <a:gdLst/>
            <a:ahLst/>
            <a:cxnLst/>
            <a:rect r="r" b="b" t="t" l="l"/>
            <a:pathLst>
              <a:path h="645337" w="2816947">
                <a:moveTo>
                  <a:pt x="0" y="0"/>
                </a:moveTo>
                <a:lnTo>
                  <a:pt x="2816947" y="0"/>
                </a:lnTo>
                <a:lnTo>
                  <a:pt x="2816947" y="645338"/>
                </a:lnTo>
                <a:lnTo>
                  <a:pt x="0" y="645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98315" y="7083720"/>
            <a:ext cx="3580903" cy="3203280"/>
          </a:xfrm>
          <a:custGeom>
            <a:avLst/>
            <a:gdLst/>
            <a:ahLst/>
            <a:cxnLst/>
            <a:rect r="r" b="b" t="t" l="l"/>
            <a:pathLst>
              <a:path h="3203280" w="3580903">
                <a:moveTo>
                  <a:pt x="0" y="0"/>
                </a:moveTo>
                <a:lnTo>
                  <a:pt x="3580903" y="0"/>
                </a:lnTo>
                <a:lnTo>
                  <a:pt x="3580903" y="3203280"/>
                </a:lnTo>
                <a:lnTo>
                  <a:pt x="0" y="3203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46997" y="28434"/>
            <a:ext cx="1250570" cy="1250570"/>
          </a:xfrm>
          <a:custGeom>
            <a:avLst/>
            <a:gdLst/>
            <a:ahLst/>
            <a:cxnLst/>
            <a:rect r="r" b="b" t="t" l="l"/>
            <a:pathLst>
              <a:path h="1250570" w="1250570">
                <a:moveTo>
                  <a:pt x="0" y="0"/>
                </a:moveTo>
                <a:lnTo>
                  <a:pt x="1250570" y="0"/>
                </a:lnTo>
                <a:lnTo>
                  <a:pt x="1250570" y="1250570"/>
                </a:lnTo>
                <a:lnTo>
                  <a:pt x="0" y="1250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49886" y="1564754"/>
            <a:ext cx="8222396" cy="6469220"/>
          </a:xfrm>
          <a:custGeom>
            <a:avLst/>
            <a:gdLst/>
            <a:ahLst/>
            <a:cxnLst/>
            <a:rect r="r" b="b" t="t" l="l"/>
            <a:pathLst>
              <a:path h="6469220" w="8222396">
                <a:moveTo>
                  <a:pt x="0" y="0"/>
                </a:moveTo>
                <a:lnTo>
                  <a:pt x="8222396" y="0"/>
                </a:lnTo>
                <a:lnTo>
                  <a:pt x="8222396" y="6469220"/>
                </a:lnTo>
                <a:lnTo>
                  <a:pt x="0" y="64692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-56593"/>
            <a:ext cx="182880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1E1E1E"/>
                </a:solidFill>
                <a:latin typeface="Mitr Bold"/>
              </a:rPr>
              <a:t>Phần 4: Phương pháp học sâu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568986">
            <a:off x="-706107" y="-1396329"/>
            <a:ext cx="1412215" cy="4066587"/>
          </a:xfrm>
          <a:custGeom>
            <a:avLst/>
            <a:gdLst/>
            <a:ahLst/>
            <a:cxnLst/>
            <a:rect r="r" b="b" t="t" l="l"/>
            <a:pathLst>
              <a:path h="4066587" w="1412215">
                <a:moveTo>
                  <a:pt x="0" y="0"/>
                </a:moveTo>
                <a:lnTo>
                  <a:pt x="1412214" y="0"/>
                </a:lnTo>
                <a:lnTo>
                  <a:pt x="1412214" y="4066587"/>
                </a:lnTo>
                <a:lnTo>
                  <a:pt x="0" y="40665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8646614"/>
            <a:ext cx="14465285" cy="1607254"/>
          </a:xfrm>
          <a:custGeom>
            <a:avLst/>
            <a:gdLst/>
            <a:ahLst/>
            <a:cxnLst/>
            <a:rect r="r" b="b" t="t" l="l"/>
            <a:pathLst>
              <a:path h="1607254" w="14465285">
                <a:moveTo>
                  <a:pt x="0" y="0"/>
                </a:moveTo>
                <a:lnTo>
                  <a:pt x="14465285" y="0"/>
                </a:lnTo>
                <a:lnTo>
                  <a:pt x="14465285" y="1607254"/>
                </a:lnTo>
                <a:lnTo>
                  <a:pt x="0" y="160725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5981354"/>
            <a:ext cx="7169615" cy="163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000">
                <a:solidFill>
                  <a:srgbClr val="1E1E1E"/>
                </a:solidFill>
                <a:latin typeface="Mitr"/>
              </a:rPr>
              <a:t>Độ chính xác của mô hình đạt 90%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93316" y="2700449"/>
            <a:ext cx="11180400" cy="6272757"/>
          </a:xfrm>
          <a:custGeom>
            <a:avLst/>
            <a:gdLst/>
            <a:ahLst/>
            <a:cxnLst/>
            <a:rect r="r" b="b" t="t" l="l"/>
            <a:pathLst>
              <a:path h="6272757" w="11180400">
                <a:moveTo>
                  <a:pt x="0" y="0"/>
                </a:moveTo>
                <a:lnTo>
                  <a:pt x="11180400" y="0"/>
                </a:lnTo>
                <a:lnTo>
                  <a:pt x="11180400" y="6272757"/>
                </a:lnTo>
                <a:lnTo>
                  <a:pt x="0" y="6272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123825"/>
            <a:ext cx="182880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1E1E1E"/>
                </a:solidFill>
                <a:latin typeface="Mitr Bold"/>
              </a:rPr>
              <a:t>Trả lời các câu hỏi kinh doanh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369622"/>
            <a:ext cx="16661318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Mitr"/>
              </a:rPr>
              <a:t>Câu hỏi 1:Thái độ của nhà đầu tư về thị trường Bitcoin theo thời gian?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1710" y="2643299"/>
            <a:ext cx="5713593" cy="393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Nhận xét:</a:t>
            </a: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Mitr"/>
              </a:rPr>
              <a:t>Nhìn chung, mọi người thường có cảm nhận tích cực về Bitcoin.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itr"/>
              </a:rPr>
              <a:t>Khi % tiêu cực giảm thì % trung lập có xu hướng tăng. 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itr"/>
              </a:rPr>
              <a:t>Khi % tiêu cực tăng thì % trung lập có xu hướng giảm.</a:t>
            </a:r>
          </a:p>
          <a:p>
            <a:pPr algn="just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Mitr"/>
              </a:rPr>
              <a:t>% tiêu cực, % trung lập có xu hướng chiếm lĩnh nhau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0">
            <a:off x="-4839873" y="7532557"/>
            <a:ext cx="8278380" cy="5508886"/>
          </a:xfrm>
          <a:custGeom>
            <a:avLst/>
            <a:gdLst/>
            <a:ahLst/>
            <a:cxnLst/>
            <a:rect r="r" b="b" t="t" l="l"/>
            <a:pathLst>
              <a:path h="5508886" w="8278380">
                <a:moveTo>
                  <a:pt x="0" y="5508886"/>
                </a:moveTo>
                <a:lnTo>
                  <a:pt x="8278380" y="5508886"/>
                </a:lnTo>
                <a:lnTo>
                  <a:pt x="8278380" y="0"/>
                </a:lnTo>
                <a:lnTo>
                  <a:pt x="0" y="0"/>
                </a:lnTo>
                <a:lnTo>
                  <a:pt x="0" y="550888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7586" y="8026595"/>
            <a:ext cx="2169318" cy="1893223"/>
          </a:xfrm>
          <a:custGeom>
            <a:avLst/>
            <a:gdLst/>
            <a:ahLst/>
            <a:cxnLst/>
            <a:rect r="r" b="b" t="t" l="l"/>
            <a:pathLst>
              <a:path h="1893223" w="2169318">
                <a:moveTo>
                  <a:pt x="0" y="0"/>
                </a:moveTo>
                <a:lnTo>
                  <a:pt x="2169318" y="0"/>
                </a:lnTo>
                <a:lnTo>
                  <a:pt x="2169318" y="1893223"/>
                </a:lnTo>
                <a:lnTo>
                  <a:pt x="0" y="18932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55560" y="-236942"/>
            <a:ext cx="1304646" cy="1178925"/>
          </a:xfrm>
          <a:custGeom>
            <a:avLst/>
            <a:gdLst/>
            <a:ahLst/>
            <a:cxnLst/>
            <a:rect r="r" b="b" t="t" l="l"/>
            <a:pathLst>
              <a:path h="1178925" w="1304646">
                <a:moveTo>
                  <a:pt x="0" y="0"/>
                </a:moveTo>
                <a:lnTo>
                  <a:pt x="1304646" y="0"/>
                </a:lnTo>
                <a:lnTo>
                  <a:pt x="1304646" y="1178925"/>
                </a:lnTo>
                <a:lnTo>
                  <a:pt x="0" y="11789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123825"/>
            <a:ext cx="182880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1E1E1E"/>
                </a:solidFill>
                <a:latin typeface="Mitr Bold"/>
              </a:rPr>
              <a:t>Trả lời các câu hỏi kinh doanh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0">
            <a:off x="-4839873" y="7532557"/>
            <a:ext cx="8278380" cy="5508886"/>
          </a:xfrm>
          <a:custGeom>
            <a:avLst/>
            <a:gdLst/>
            <a:ahLst/>
            <a:cxnLst/>
            <a:rect r="r" b="b" t="t" l="l"/>
            <a:pathLst>
              <a:path h="5508886" w="8278380">
                <a:moveTo>
                  <a:pt x="0" y="5508886"/>
                </a:moveTo>
                <a:lnTo>
                  <a:pt x="8278380" y="5508886"/>
                </a:lnTo>
                <a:lnTo>
                  <a:pt x="8278380" y="0"/>
                </a:lnTo>
                <a:lnTo>
                  <a:pt x="0" y="0"/>
                </a:lnTo>
                <a:lnTo>
                  <a:pt x="0" y="550888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7586" y="8026595"/>
            <a:ext cx="2169318" cy="1893223"/>
          </a:xfrm>
          <a:custGeom>
            <a:avLst/>
            <a:gdLst/>
            <a:ahLst/>
            <a:cxnLst/>
            <a:rect r="r" b="b" t="t" l="l"/>
            <a:pathLst>
              <a:path h="1893223" w="2169318">
                <a:moveTo>
                  <a:pt x="0" y="0"/>
                </a:moveTo>
                <a:lnTo>
                  <a:pt x="2169318" y="0"/>
                </a:lnTo>
                <a:lnTo>
                  <a:pt x="2169318" y="1893223"/>
                </a:lnTo>
                <a:lnTo>
                  <a:pt x="0" y="1893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155560" y="-236942"/>
            <a:ext cx="1304646" cy="1178925"/>
          </a:xfrm>
          <a:custGeom>
            <a:avLst/>
            <a:gdLst/>
            <a:ahLst/>
            <a:cxnLst/>
            <a:rect r="r" b="b" t="t" l="l"/>
            <a:pathLst>
              <a:path h="1178925" w="1304646">
                <a:moveTo>
                  <a:pt x="0" y="0"/>
                </a:moveTo>
                <a:lnTo>
                  <a:pt x="1304646" y="0"/>
                </a:lnTo>
                <a:lnTo>
                  <a:pt x="1304646" y="1178925"/>
                </a:lnTo>
                <a:lnTo>
                  <a:pt x="0" y="1178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7586" y="2677366"/>
            <a:ext cx="17863512" cy="3477469"/>
          </a:xfrm>
          <a:custGeom>
            <a:avLst/>
            <a:gdLst/>
            <a:ahLst/>
            <a:cxnLst/>
            <a:rect r="r" b="b" t="t" l="l"/>
            <a:pathLst>
              <a:path h="3477469" w="17863512">
                <a:moveTo>
                  <a:pt x="0" y="0"/>
                </a:moveTo>
                <a:lnTo>
                  <a:pt x="17863512" y="0"/>
                </a:lnTo>
                <a:lnTo>
                  <a:pt x="17863512" y="3477469"/>
                </a:lnTo>
                <a:lnTo>
                  <a:pt x="0" y="3477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369622"/>
            <a:ext cx="16661318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Mitr"/>
              </a:rPr>
              <a:t>Câu hỏi 2: Mối liên hệ giữa tình cảm của nhà đầu tư với biến động giá Bitcoin theo thời gian?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13162" y="7969445"/>
            <a:ext cx="12571653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Nhận xét: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Thái độ về Bitcoin có mối liên hệ chặt chẽ với giá của nó theo thời gian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Khi giá Bitcoin tăng lên thì % tiêu cực có xu hướng giảm. Khi giá Bitcoin giảm thì % tiêu cực có xu hướng tăng</a:t>
            </a:r>
          </a:p>
          <a:p>
            <a:pPr algn="l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E59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123825"/>
            <a:ext cx="182880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1E1E1E"/>
                </a:solidFill>
                <a:latin typeface="Mitr Bold"/>
              </a:rPr>
              <a:t>Trả lời các câu hỏi kinh doanh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0">
            <a:off x="14566253" y="7165375"/>
            <a:ext cx="8278380" cy="5508886"/>
          </a:xfrm>
          <a:custGeom>
            <a:avLst/>
            <a:gdLst/>
            <a:ahLst/>
            <a:cxnLst/>
            <a:rect r="r" b="b" t="t" l="l"/>
            <a:pathLst>
              <a:path h="5508886" w="8278380">
                <a:moveTo>
                  <a:pt x="0" y="5508886"/>
                </a:moveTo>
                <a:lnTo>
                  <a:pt x="8278380" y="5508886"/>
                </a:lnTo>
                <a:lnTo>
                  <a:pt x="8278380" y="0"/>
                </a:lnTo>
                <a:lnTo>
                  <a:pt x="0" y="0"/>
                </a:lnTo>
                <a:lnTo>
                  <a:pt x="0" y="550888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62465" y="8932304"/>
            <a:ext cx="2169318" cy="1893223"/>
          </a:xfrm>
          <a:custGeom>
            <a:avLst/>
            <a:gdLst/>
            <a:ahLst/>
            <a:cxnLst/>
            <a:rect r="r" b="b" t="t" l="l"/>
            <a:pathLst>
              <a:path h="1893223" w="2169318">
                <a:moveTo>
                  <a:pt x="0" y="0"/>
                </a:moveTo>
                <a:lnTo>
                  <a:pt x="2169318" y="0"/>
                </a:lnTo>
                <a:lnTo>
                  <a:pt x="2169318" y="1893222"/>
                </a:lnTo>
                <a:lnTo>
                  <a:pt x="0" y="1893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155560" y="-236942"/>
            <a:ext cx="1304646" cy="1178925"/>
          </a:xfrm>
          <a:custGeom>
            <a:avLst/>
            <a:gdLst/>
            <a:ahLst/>
            <a:cxnLst/>
            <a:rect r="r" b="b" t="t" l="l"/>
            <a:pathLst>
              <a:path h="1178925" w="1304646">
                <a:moveTo>
                  <a:pt x="0" y="0"/>
                </a:moveTo>
                <a:lnTo>
                  <a:pt x="1304646" y="0"/>
                </a:lnTo>
                <a:lnTo>
                  <a:pt x="1304646" y="1178925"/>
                </a:lnTo>
                <a:lnTo>
                  <a:pt x="0" y="1178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2194" y="2722551"/>
            <a:ext cx="11343223" cy="5685524"/>
          </a:xfrm>
          <a:custGeom>
            <a:avLst/>
            <a:gdLst/>
            <a:ahLst/>
            <a:cxnLst/>
            <a:rect r="r" b="b" t="t" l="l"/>
            <a:pathLst>
              <a:path h="5685524" w="11343223">
                <a:moveTo>
                  <a:pt x="0" y="0"/>
                </a:moveTo>
                <a:lnTo>
                  <a:pt x="11343223" y="0"/>
                </a:lnTo>
                <a:lnTo>
                  <a:pt x="11343223" y="5685524"/>
                </a:lnTo>
                <a:lnTo>
                  <a:pt x="0" y="56855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6176" y="1027383"/>
            <a:ext cx="16661318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Mitr"/>
              </a:rPr>
              <a:t>Câu hỏi 3: Các aspects nào được liên kết nhiều nhất với các ý kiến tích cực và tiêu cực nhiều nhất?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10521" y="2911013"/>
            <a:ext cx="5226973" cy="525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Top 10 khía cạnh trong nhãn 'POSITIVE':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bitcoin: 1161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money: 576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btc: 566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dip: 396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price: 354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people: 282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time: 251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sats: 213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lot: 161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coins: 160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E59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123825"/>
            <a:ext cx="182880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1E1E1E"/>
                </a:solidFill>
                <a:latin typeface="Mitr Bold"/>
              </a:rPr>
              <a:t>Trả lời các câu hỏi kinh doanh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0">
            <a:off x="14566253" y="7165375"/>
            <a:ext cx="8278380" cy="5508886"/>
          </a:xfrm>
          <a:custGeom>
            <a:avLst/>
            <a:gdLst/>
            <a:ahLst/>
            <a:cxnLst/>
            <a:rect r="r" b="b" t="t" l="l"/>
            <a:pathLst>
              <a:path h="5508886" w="8278380">
                <a:moveTo>
                  <a:pt x="0" y="5508886"/>
                </a:moveTo>
                <a:lnTo>
                  <a:pt x="8278380" y="5508886"/>
                </a:lnTo>
                <a:lnTo>
                  <a:pt x="8278380" y="0"/>
                </a:lnTo>
                <a:lnTo>
                  <a:pt x="0" y="0"/>
                </a:lnTo>
                <a:lnTo>
                  <a:pt x="0" y="550888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62465" y="8932304"/>
            <a:ext cx="2169318" cy="1893223"/>
          </a:xfrm>
          <a:custGeom>
            <a:avLst/>
            <a:gdLst/>
            <a:ahLst/>
            <a:cxnLst/>
            <a:rect r="r" b="b" t="t" l="l"/>
            <a:pathLst>
              <a:path h="1893223" w="2169318">
                <a:moveTo>
                  <a:pt x="0" y="0"/>
                </a:moveTo>
                <a:lnTo>
                  <a:pt x="2169318" y="0"/>
                </a:lnTo>
                <a:lnTo>
                  <a:pt x="2169318" y="1893222"/>
                </a:lnTo>
                <a:lnTo>
                  <a:pt x="0" y="1893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155560" y="-236942"/>
            <a:ext cx="1304646" cy="1178925"/>
          </a:xfrm>
          <a:custGeom>
            <a:avLst/>
            <a:gdLst/>
            <a:ahLst/>
            <a:cxnLst/>
            <a:rect r="r" b="b" t="t" l="l"/>
            <a:pathLst>
              <a:path h="1178925" w="1304646">
                <a:moveTo>
                  <a:pt x="0" y="0"/>
                </a:moveTo>
                <a:lnTo>
                  <a:pt x="1304646" y="0"/>
                </a:lnTo>
                <a:lnTo>
                  <a:pt x="1304646" y="1178925"/>
                </a:lnTo>
                <a:lnTo>
                  <a:pt x="0" y="1178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2194" y="2955957"/>
            <a:ext cx="11620146" cy="5976346"/>
          </a:xfrm>
          <a:custGeom>
            <a:avLst/>
            <a:gdLst/>
            <a:ahLst/>
            <a:cxnLst/>
            <a:rect r="r" b="b" t="t" l="l"/>
            <a:pathLst>
              <a:path h="5976346" w="11620146">
                <a:moveTo>
                  <a:pt x="0" y="0"/>
                </a:moveTo>
                <a:lnTo>
                  <a:pt x="11620146" y="0"/>
                </a:lnTo>
                <a:lnTo>
                  <a:pt x="11620146" y="5976347"/>
                </a:lnTo>
                <a:lnTo>
                  <a:pt x="0" y="59763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6176" y="1027383"/>
            <a:ext cx="16661318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Mitr"/>
              </a:rPr>
              <a:t>Câu hỏi 3: Các aspects nào được liên kết nhiều nhất với các ý kiến tích cực và tiêu cực nhiều nhất?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10521" y="2911013"/>
            <a:ext cx="5226973" cy="525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Top 10 khía cạnh trong nhãn 'NEGATIVE':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bitcoin: 452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btc: 227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money: 217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price: 204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shit: 198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dip: 185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people: 126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way: 99 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something: 86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coins: 85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123825"/>
            <a:ext cx="182880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1E1E1E"/>
                </a:solidFill>
                <a:latin typeface="Mitr Bold"/>
              </a:rPr>
              <a:t>Trả lời các câu hỏi kinh doanh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0">
            <a:off x="14566253" y="7165375"/>
            <a:ext cx="8278380" cy="5508886"/>
          </a:xfrm>
          <a:custGeom>
            <a:avLst/>
            <a:gdLst/>
            <a:ahLst/>
            <a:cxnLst/>
            <a:rect r="r" b="b" t="t" l="l"/>
            <a:pathLst>
              <a:path h="5508886" w="8278380">
                <a:moveTo>
                  <a:pt x="0" y="5508886"/>
                </a:moveTo>
                <a:lnTo>
                  <a:pt x="8278380" y="5508886"/>
                </a:lnTo>
                <a:lnTo>
                  <a:pt x="8278380" y="0"/>
                </a:lnTo>
                <a:lnTo>
                  <a:pt x="0" y="0"/>
                </a:lnTo>
                <a:lnTo>
                  <a:pt x="0" y="550888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62465" y="8932304"/>
            <a:ext cx="2169318" cy="1893223"/>
          </a:xfrm>
          <a:custGeom>
            <a:avLst/>
            <a:gdLst/>
            <a:ahLst/>
            <a:cxnLst/>
            <a:rect r="r" b="b" t="t" l="l"/>
            <a:pathLst>
              <a:path h="1893223" w="2169318">
                <a:moveTo>
                  <a:pt x="0" y="0"/>
                </a:moveTo>
                <a:lnTo>
                  <a:pt x="2169318" y="0"/>
                </a:lnTo>
                <a:lnTo>
                  <a:pt x="2169318" y="1893222"/>
                </a:lnTo>
                <a:lnTo>
                  <a:pt x="0" y="1893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155560" y="-236942"/>
            <a:ext cx="1304646" cy="1178925"/>
          </a:xfrm>
          <a:custGeom>
            <a:avLst/>
            <a:gdLst/>
            <a:ahLst/>
            <a:cxnLst/>
            <a:rect r="r" b="b" t="t" l="l"/>
            <a:pathLst>
              <a:path h="1178925" w="1304646">
                <a:moveTo>
                  <a:pt x="0" y="0"/>
                </a:moveTo>
                <a:lnTo>
                  <a:pt x="1304646" y="0"/>
                </a:lnTo>
                <a:lnTo>
                  <a:pt x="1304646" y="1178925"/>
                </a:lnTo>
                <a:lnTo>
                  <a:pt x="0" y="1178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2595" y="2303005"/>
            <a:ext cx="11594668" cy="6090033"/>
          </a:xfrm>
          <a:custGeom>
            <a:avLst/>
            <a:gdLst/>
            <a:ahLst/>
            <a:cxnLst/>
            <a:rect r="r" b="b" t="t" l="l"/>
            <a:pathLst>
              <a:path h="6090033" w="11594668">
                <a:moveTo>
                  <a:pt x="0" y="0"/>
                </a:moveTo>
                <a:lnTo>
                  <a:pt x="11594668" y="0"/>
                </a:lnTo>
                <a:lnTo>
                  <a:pt x="11594668" y="6090033"/>
                </a:lnTo>
                <a:lnTo>
                  <a:pt x="0" y="60900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6176" y="1027383"/>
            <a:ext cx="16661318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Mitr"/>
              </a:rPr>
              <a:t>Câu hỏi 5: Thái dộ về Bitcoin theo từng khía cạnh phổ biến từ năm 2021 tới 2025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10521" y="2911013"/>
            <a:ext cx="5226973" cy="218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Nhận xét: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Mitr"/>
              </a:rPr>
              <a:t>Nhìn chung từ năm 2019 tới năm 2022, mọi người đều có ý kiến tích cực với các khía cạnh của BitCoin.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123825"/>
            <a:ext cx="182880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1E1E1E"/>
                </a:solidFill>
                <a:latin typeface="Mitr Bold"/>
              </a:rPr>
              <a:t>Trả lời các câu hỏi kinh doanh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0">
            <a:off x="14566253" y="7165375"/>
            <a:ext cx="8278380" cy="5508886"/>
          </a:xfrm>
          <a:custGeom>
            <a:avLst/>
            <a:gdLst/>
            <a:ahLst/>
            <a:cxnLst/>
            <a:rect r="r" b="b" t="t" l="l"/>
            <a:pathLst>
              <a:path h="5508886" w="8278380">
                <a:moveTo>
                  <a:pt x="0" y="5508886"/>
                </a:moveTo>
                <a:lnTo>
                  <a:pt x="8278380" y="5508886"/>
                </a:lnTo>
                <a:lnTo>
                  <a:pt x="8278380" y="0"/>
                </a:lnTo>
                <a:lnTo>
                  <a:pt x="0" y="0"/>
                </a:lnTo>
                <a:lnTo>
                  <a:pt x="0" y="550888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62465" y="8932304"/>
            <a:ext cx="2169318" cy="1893223"/>
          </a:xfrm>
          <a:custGeom>
            <a:avLst/>
            <a:gdLst/>
            <a:ahLst/>
            <a:cxnLst/>
            <a:rect r="r" b="b" t="t" l="l"/>
            <a:pathLst>
              <a:path h="1893223" w="2169318">
                <a:moveTo>
                  <a:pt x="0" y="0"/>
                </a:moveTo>
                <a:lnTo>
                  <a:pt x="2169318" y="0"/>
                </a:lnTo>
                <a:lnTo>
                  <a:pt x="2169318" y="1893222"/>
                </a:lnTo>
                <a:lnTo>
                  <a:pt x="0" y="1893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155560" y="-236942"/>
            <a:ext cx="1304646" cy="1178925"/>
          </a:xfrm>
          <a:custGeom>
            <a:avLst/>
            <a:gdLst/>
            <a:ahLst/>
            <a:cxnLst/>
            <a:rect r="r" b="b" t="t" l="l"/>
            <a:pathLst>
              <a:path h="1178925" w="1304646">
                <a:moveTo>
                  <a:pt x="0" y="0"/>
                </a:moveTo>
                <a:lnTo>
                  <a:pt x="1304646" y="0"/>
                </a:lnTo>
                <a:lnTo>
                  <a:pt x="1304646" y="1178925"/>
                </a:lnTo>
                <a:lnTo>
                  <a:pt x="0" y="1178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09550" y="2469948"/>
            <a:ext cx="12994570" cy="7449870"/>
          </a:xfrm>
          <a:custGeom>
            <a:avLst/>
            <a:gdLst/>
            <a:ahLst/>
            <a:cxnLst/>
            <a:rect r="r" b="b" t="t" l="l"/>
            <a:pathLst>
              <a:path h="7449870" w="12994570">
                <a:moveTo>
                  <a:pt x="0" y="0"/>
                </a:moveTo>
                <a:lnTo>
                  <a:pt x="12994570" y="0"/>
                </a:lnTo>
                <a:lnTo>
                  <a:pt x="12994570" y="7449870"/>
                </a:lnTo>
                <a:lnTo>
                  <a:pt x="0" y="74498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6176" y="1027383"/>
            <a:ext cx="16661318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Mitr"/>
              </a:rPr>
              <a:t>Câu hỏi 6: Thái độ của nhà đầu tư về Bitcoin với khía cạnh elon musk theo thời gian. Nó có ảnh hưởng tới giá không?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BF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-123825"/>
            <a:ext cx="182880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1E1E1E"/>
                </a:solidFill>
                <a:latin typeface="Mitr Bold"/>
              </a:rPr>
              <a:t>Trả lời các câu hỏi kinh doanh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0">
            <a:off x="15400953" y="7206561"/>
            <a:ext cx="8278380" cy="5508886"/>
          </a:xfrm>
          <a:custGeom>
            <a:avLst/>
            <a:gdLst/>
            <a:ahLst/>
            <a:cxnLst/>
            <a:rect r="r" b="b" t="t" l="l"/>
            <a:pathLst>
              <a:path h="5508886" w="8278380">
                <a:moveTo>
                  <a:pt x="0" y="5508886"/>
                </a:moveTo>
                <a:lnTo>
                  <a:pt x="8278380" y="5508886"/>
                </a:lnTo>
                <a:lnTo>
                  <a:pt x="8278380" y="0"/>
                </a:lnTo>
                <a:lnTo>
                  <a:pt x="0" y="0"/>
                </a:lnTo>
                <a:lnTo>
                  <a:pt x="0" y="550888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62465" y="8932304"/>
            <a:ext cx="2169318" cy="1893223"/>
          </a:xfrm>
          <a:custGeom>
            <a:avLst/>
            <a:gdLst/>
            <a:ahLst/>
            <a:cxnLst/>
            <a:rect r="r" b="b" t="t" l="l"/>
            <a:pathLst>
              <a:path h="1893223" w="2169318">
                <a:moveTo>
                  <a:pt x="0" y="0"/>
                </a:moveTo>
                <a:lnTo>
                  <a:pt x="2169318" y="0"/>
                </a:lnTo>
                <a:lnTo>
                  <a:pt x="2169318" y="1893222"/>
                </a:lnTo>
                <a:lnTo>
                  <a:pt x="0" y="1893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155560" y="-236942"/>
            <a:ext cx="1304646" cy="1178925"/>
          </a:xfrm>
          <a:custGeom>
            <a:avLst/>
            <a:gdLst/>
            <a:ahLst/>
            <a:cxnLst/>
            <a:rect r="r" b="b" t="t" l="l"/>
            <a:pathLst>
              <a:path h="1178925" w="1304646">
                <a:moveTo>
                  <a:pt x="0" y="0"/>
                </a:moveTo>
                <a:lnTo>
                  <a:pt x="1304646" y="0"/>
                </a:lnTo>
                <a:lnTo>
                  <a:pt x="1304646" y="1178925"/>
                </a:lnTo>
                <a:lnTo>
                  <a:pt x="0" y="11789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52788" y="2428866"/>
            <a:ext cx="12443365" cy="4935131"/>
          </a:xfrm>
          <a:custGeom>
            <a:avLst/>
            <a:gdLst/>
            <a:ahLst/>
            <a:cxnLst/>
            <a:rect r="r" b="b" t="t" l="l"/>
            <a:pathLst>
              <a:path h="4935131" w="12443365">
                <a:moveTo>
                  <a:pt x="0" y="0"/>
                </a:moveTo>
                <a:lnTo>
                  <a:pt x="12443365" y="0"/>
                </a:lnTo>
                <a:lnTo>
                  <a:pt x="12443365" y="4935131"/>
                </a:lnTo>
                <a:lnTo>
                  <a:pt x="0" y="49351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6176" y="1027383"/>
            <a:ext cx="16661318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Mitr"/>
              </a:rPr>
              <a:t>Câu hỏi 6: Thái độ của nhà đầu tư về Bitcoin với khía cạnh elon musk theo thời gian. Nó có ảnh hưởng tới giá không?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47959" y="7836929"/>
            <a:ext cx="12448193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itr"/>
              </a:rPr>
              <a:t>Nhận xét: </a:t>
            </a:r>
            <a:r>
              <a:rPr lang="en-US" sz="3000">
                <a:solidFill>
                  <a:srgbClr val="000000"/>
                </a:solidFill>
                <a:latin typeface="Mitr"/>
              </a:rPr>
              <a:t>Thái độ của mọi người về BitCoin theo khía cạnh elon musk có mỗi liên hệ giữa biến động giá BigCoin: Thường khi nhà giao dịch có cái nhìn tiêu cực về Elon Musk thì giá bitcoin cũng bắt đầu giảm mạnh.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7D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89289" y="-262205"/>
            <a:ext cx="6042963" cy="5405705"/>
          </a:xfrm>
          <a:custGeom>
            <a:avLst/>
            <a:gdLst/>
            <a:ahLst/>
            <a:cxnLst/>
            <a:rect r="r" b="b" t="t" l="l"/>
            <a:pathLst>
              <a:path h="5405705" w="6042963">
                <a:moveTo>
                  <a:pt x="0" y="0"/>
                </a:moveTo>
                <a:lnTo>
                  <a:pt x="6042963" y="0"/>
                </a:lnTo>
                <a:lnTo>
                  <a:pt x="6042963" y="5405705"/>
                </a:lnTo>
                <a:lnTo>
                  <a:pt x="0" y="540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09430" y="6385359"/>
            <a:ext cx="5337058" cy="4250239"/>
          </a:xfrm>
          <a:custGeom>
            <a:avLst/>
            <a:gdLst/>
            <a:ahLst/>
            <a:cxnLst/>
            <a:rect r="r" b="b" t="t" l="l"/>
            <a:pathLst>
              <a:path h="4250239" w="5337058">
                <a:moveTo>
                  <a:pt x="0" y="0"/>
                </a:moveTo>
                <a:lnTo>
                  <a:pt x="5337058" y="0"/>
                </a:lnTo>
                <a:lnTo>
                  <a:pt x="5337058" y="4250239"/>
                </a:lnTo>
                <a:lnTo>
                  <a:pt x="0" y="4250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123825"/>
            <a:ext cx="182880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1E1E1E"/>
                </a:solidFill>
                <a:latin typeface="Mitr Bold"/>
              </a:rPr>
              <a:t>Phân công công việc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C4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782941">
            <a:off x="10043010" y="540811"/>
            <a:ext cx="6132424" cy="8805242"/>
            <a:chOff x="0" y="0"/>
            <a:chExt cx="4137660" cy="5941060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-1189866" y="432846"/>
              <a:ext cx="6334760" cy="4956810"/>
            </a:xfrm>
            <a:custGeom>
              <a:avLst/>
              <a:gdLst/>
              <a:ahLst/>
              <a:cxnLst/>
              <a:rect r="r" b="b" t="t" l="l"/>
              <a:pathLst>
                <a:path h="4956810" w="6334760">
                  <a:moveTo>
                    <a:pt x="824230" y="4194810"/>
                  </a:moveTo>
                  <a:cubicBezTo>
                    <a:pt x="146050" y="3439160"/>
                    <a:pt x="0" y="2043430"/>
                    <a:pt x="1047750" y="1540510"/>
                  </a:cubicBezTo>
                  <a:cubicBezTo>
                    <a:pt x="1484630" y="1342390"/>
                    <a:pt x="1979930" y="1449070"/>
                    <a:pt x="2440940" y="1390650"/>
                  </a:cubicBezTo>
                  <a:cubicBezTo>
                    <a:pt x="3079750" y="1309370"/>
                    <a:pt x="3562350" y="816610"/>
                    <a:pt x="4147820" y="594360"/>
                  </a:cubicBezTo>
                  <a:cubicBezTo>
                    <a:pt x="5591810" y="0"/>
                    <a:pt x="6334760" y="1640840"/>
                    <a:pt x="6216650" y="2834640"/>
                  </a:cubicBezTo>
                  <a:cubicBezTo>
                    <a:pt x="6215380" y="3460750"/>
                    <a:pt x="6047740" y="4194810"/>
                    <a:pt x="5431790" y="4489450"/>
                  </a:cubicBezTo>
                  <a:cubicBezTo>
                    <a:pt x="4765040" y="4790440"/>
                    <a:pt x="4028440" y="4417060"/>
                    <a:pt x="3336290" y="4403090"/>
                  </a:cubicBezTo>
                  <a:cubicBezTo>
                    <a:pt x="2500630" y="4385310"/>
                    <a:pt x="1489710" y="4956810"/>
                    <a:pt x="824230" y="4194810"/>
                  </a:cubicBezTo>
                  <a:close/>
                </a:path>
              </a:pathLst>
            </a:custGeom>
            <a:blipFill>
              <a:blip r:embed="rId2"/>
              <a:stretch>
                <a:fillRect l="-9980" t="0" r="-998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710018">
            <a:off x="13738937" y="1818880"/>
            <a:ext cx="2591395" cy="1437046"/>
          </a:xfrm>
          <a:custGeom>
            <a:avLst/>
            <a:gdLst/>
            <a:ahLst/>
            <a:cxnLst/>
            <a:rect r="r" b="b" t="t" l="l"/>
            <a:pathLst>
              <a:path h="1437046" w="2591395">
                <a:moveTo>
                  <a:pt x="0" y="0"/>
                </a:moveTo>
                <a:lnTo>
                  <a:pt x="2591395" y="0"/>
                </a:lnTo>
                <a:lnTo>
                  <a:pt x="2591395" y="1437046"/>
                </a:lnTo>
                <a:lnTo>
                  <a:pt x="0" y="1437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02834" y="7682215"/>
            <a:ext cx="2776419" cy="2604785"/>
          </a:xfrm>
          <a:custGeom>
            <a:avLst/>
            <a:gdLst/>
            <a:ahLst/>
            <a:cxnLst/>
            <a:rect r="r" b="b" t="t" l="l"/>
            <a:pathLst>
              <a:path h="2604785" w="2776419">
                <a:moveTo>
                  <a:pt x="0" y="0"/>
                </a:moveTo>
                <a:lnTo>
                  <a:pt x="2776418" y="0"/>
                </a:lnTo>
                <a:lnTo>
                  <a:pt x="2776418" y="2604785"/>
                </a:lnTo>
                <a:lnTo>
                  <a:pt x="0" y="26047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50143" y="3995481"/>
            <a:ext cx="809157" cy="731184"/>
          </a:xfrm>
          <a:custGeom>
            <a:avLst/>
            <a:gdLst/>
            <a:ahLst/>
            <a:cxnLst/>
            <a:rect r="r" b="b" t="t" l="l"/>
            <a:pathLst>
              <a:path h="731184" w="809157">
                <a:moveTo>
                  <a:pt x="0" y="0"/>
                </a:moveTo>
                <a:lnTo>
                  <a:pt x="809157" y="0"/>
                </a:lnTo>
                <a:lnTo>
                  <a:pt x="809157" y="731184"/>
                </a:lnTo>
                <a:lnTo>
                  <a:pt x="0" y="7311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63658" y="8529261"/>
            <a:ext cx="6166034" cy="1458077"/>
            <a:chOff x="0" y="0"/>
            <a:chExt cx="1623976" cy="3840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23976" cy="384020"/>
            </a:xfrm>
            <a:custGeom>
              <a:avLst/>
              <a:gdLst/>
              <a:ahLst/>
              <a:cxnLst/>
              <a:rect r="r" b="b" t="t" l="l"/>
              <a:pathLst>
                <a:path h="384020" w="1623976">
                  <a:moveTo>
                    <a:pt x="64034" y="0"/>
                  </a:moveTo>
                  <a:lnTo>
                    <a:pt x="1559942" y="0"/>
                  </a:lnTo>
                  <a:cubicBezTo>
                    <a:pt x="1576925" y="0"/>
                    <a:pt x="1593212" y="6746"/>
                    <a:pt x="1605221" y="18755"/>
                  </a:cubicBezTo>
                  <a:cubicBezTo>
                    <a:pt x="1617229" y="30764"/>
                    <a:pt x="1623976" y="47051"/>
                    <a:pt x="1623976" y="64034"/>
                  </a:cubicBezTo>
                  <a:lnTo>
                    <a:pt x="1623976" y="319986"/>
                  </a:lnTo>
                  <a:cubicBezTo>
                    <a:pt x="1623976" y="355351"/>
                    <a:pt x="1595307" y="384020"/>
                    <a:pt x="1559942" y="384020"/>
                  </a:cubicBezTo>
                  <a:lnTo>
                    <a:pt x="64034" y="384020"/>
                  </a:lnTo>
                  <a:cubicBezTo>
                    <a:pt x="47051" y="384020"/>
                    <a:pt x="30764" y="377274"/>
                    <a:pt x="18755" y="365265"/>
                  </a:cubicBezTo>
                  <a:cubicBezTo>
                    <a:pt x="6746" y="353256"/>
                    <a:pt x="0" y="336969"/>
                    <a:pt x="0" y="319986"/>
                  </a:cubicBezTo>
                  <a:lnTo>
                    <a:pt x="0" y="64034"/>
                  </a:lnTo>
                  <a:cubicBezTo>
                    <a:pt x="0" y="47051"/>
                    <a:pt x="6746" y="30764"/>
                    <a:pt x="18755" y="18755"/>
                  </a:cubicBezTo>
                  <a:cubicBezTo>
                    <a:pt x="30764" y="6746"/>
                    <a:pt x="47051" y="0"/>
                    <a:pt x="64034" y="0"/>
                  </a:cubicBezTo>
                  <a:close/>
                </a:path>
              </a:pathLst>
            </a:custGeom>
            <a:solidFill>
              <a:srgbClr val="987A66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623976" cy="450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Mitr"/>
                </a:rPr>
                <a:t>Phần 5: Trả lời các câu hỏi kinh doanh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563658" y="3506365"/>
            <a:ext cx="6166034" cy="1331514"/>
            <a:chOff x="0" y="0"/>
            <a:chExt cx="1623976" cy="35068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23976" cy="350687"/>
            </a:xfrm>
            <a:custGeom>
              <a:avLst/>
              <a:gdLst/>
              <a:ahLst/>
              <a:cxnLst/>
              <a:rect r="r" b="b" t="t" l="l"/>
              <a:pathLst>
                <a:path h="350687" w="1623976">
                  <a:moveTo>
                    <a:pt x="64034" y="0"/>
                  </a:moveTo>
                  <a:lnTo>
                    <a:pt x="1559942" y="0"/>
                  </a:lnTo>
                  <a:cubicBezTo>
                    <a:pt x="1576925" y="0"/>
                    <a:pt x="1593212" y="6746"/>
                    <a:pt x="1605221" y="18755"/>
                  </a:cubicBezTo>
                  <a:cubicBezTo>
                    <a:pt x="1617229" y="30764"/>
                    <a:pt x="1623976" y="47051"/>
                    <a:pt x="1623976" y="64034"/>
                  </a:cubicBezTo>
                  <a:lnTo>
                    <a:pt x="1623976" y="286652"/>
                  </a:lnTo>
                  <a:cubicBezTo>
                    <a:pt x="1623976" y="322018"/>
                    <a:pt x="1595307" y="350687"/>
                    <a:pt x="1559942" y="350687"/>
                  </a:cubicBezTo>
                  <a:lnTo>
                    <a:pt x="64034" y="350687"/>
                  </a:lnTo>
                  <a:cubicBezTo>
                    <a:pt x="47051" y="350687"/>
                    <a:pt x="30764" y="343940"/>
                    <a:pt x="18755" y="331932"/>
                  </a:cubicBezTo>
                  <a:cubicBezTo>
                    <a:pt x="6746" y="319923"/>
                    <a:pt x="0" y="303635"/>
                    <a:pt x="0" y="286652"/>
                  </a:cubicBezTo>
                  <a:lnTo>
                    <a:pt x="0" y="64034"/>
                  </a:lnTo>
                  <a:cubicBezTo>
                    <a:pt x="0" y="47051"/>
                    <a:pt x="6746" y="30764"/>
                    <a:pt x="18755" y="18755"/>
                  </a:cubicBezTo>
                  <a:cubicBezTo>
                    <a:pt x="30764" y="6746"/>
                    <a:pt x="47051" y="0"/>
                    <a:pt x="64034" y="0"/>
                  </a:cubicBezTo>
                  <a:close/>
                </a:path>
              </a:pathLst>
            </a:custGeom>
            <a:solidFill>
              <a:srgbClr val="7894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623976" cy="417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Mitr"/>
                </a:rPr>
                <a:t>Phần 2: Trích xuât khía cạnh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63658" y="5076004"/>
            <a:ext cx="6166034" cy="1509024"/>
            <a:chOff x="0" y="0"/>
            <a:chExt cx="1623976" cy="3974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23976" cy="397438"/>
            </a:xfrm>
            <a:custGeom>
              <a:avLst/>
              <a:gdLst/>
              <a:ahLst/>
              <a:cxnLst/>
              <a:rect r="r" b="b" t="t" l="l"/>
              <a:pathLst>
                <a:path h="397438" w="1623976">
                  <a:moveTo>
                    <a:pt x="64034" y="0"/>
                  </a:moveTo>
                  <a:lnTo>
                    <a:pt x="1559942" y="0"/>
                  </a:lnTo>
                  <a:cubicBezTo>
                    <a:pt x="1576925" y="0"/>
                    <a:pt x="1593212" y="6746"/>
                    <a:pt x="1605221" y="18755"/>
                  </a:cubicBezTo>
                  <a:cubicBezTo>
                    <a:pt x="1617229" y="30764"/>
                    <a:pt x="1623976" y="47051"/>
                    <a:pt x="1623976" y="64034"/>
                  </a:cubicBezTo>
                  <a:lnTo>
                    <a:pt x="1623976" y="333404"/>
                  </a:lnTo>
                  <a:cubicBezTo>
                    <a:pt x="1623976" y="350387"/>
                    <a:pt x="1617229" y="366674"/>
                    <a:pt x="1605221" y="378683"/>
                  </a:cubicBezTo>
                  <a:cubicBezTo>
                    <a:pt x="1593212" y="390692"/>
                    <a:pt x="1576925" y="397438"/>
                    <a:pt x="1559942" y="397438"/>
                  </a:cubicBezTo>
                  <a:lnTo>
                    <a:pt x="64034" y="397438"/>
                  </a:lnTo>
                  <a:cubicBezTo>
                    <a:pt x="28669" y="397438"/>
                    <a:pt x="0" y="368769"/>
                    <a:pt x="0" y="333404"/>
                  </a:cubicBezTo>
                  <a:lnTo>
                    <a:pt x="0" y="64034"/>
                  </a:lnTo>
                  <a:cubicBezTo>
                    <a:pt x="0" y="47051"/>
                    <a:pt x="6746" y="30764"/>
                    <a:pt x="18755" y="18755"/>
                  </a:cubicBezTo>
                  <a:cubicBezTo>
                    <a:pt x="30764" y="6746"/>
                    <a:pt x="47051" y="0"/>
                    <a:pt x="64034" y="0"/>
                  </a:cubicBezTo>
                  <a:close/>
                </a:path>
              </a:pathLst>
            </a:custGeom>
            <a:solidFill>
              <a:srgbClr val="6EA05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1623976" cy="464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Mitr"/>
                </a:rPr>
                <a:t>Phần 3: Xác định tình cảm bằng phương pháp từ vựng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63658" y="6823153"/>
            <a:ext cx="6166034" cy="1509024"/>
            <a:chOff x="0" y="0"/>
            <a:chExt cx="1623976" cy="3974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23976" cy="397438"/>
            </a:xfrm>
            <a:custGeom>
              <a:avLst/>
              <a:gdLst/>
              <a:ahLst/>
              <a:cxnLst/>
              <a:rect r="r" b="b" t="t" l="l"/>
              <a:pathLst>
                <a:path h="397438" w="1623976">
                  <a:moveTo>
                    <a:pt x="64034" y="0"/>
                  </a:moveTo>
                  <a:lnTo>
                    <a:pt x="1559942" y="0"/>
                  </a:lnTo>
                  <a:cubicBezTo>
                    <a:pt x="1576925" y="0"/>
                    <a:pt x="1593212" y="6746"/>
                    <a:pt x="1605221" y="18755"/>
                  </a:cubicBezTo>
                  <a:cubicBezTo>
                    <a:pt x="1617229" y="30764"/>
                    <a:pt x="1623976" y="47051"/>
                    <a:pt x="1623976" y="64034"/>
                  </a:cubicBezTo>
                  <a:lnTo>
                    <a:pt x="1623976" y="333404"/>
                  </a:lnTo>
                  <a:cubicBezTo>
                    <a:pt x="1623976" y="350387"/>
                    <a:pt x="1617229" y="366674"/>
                    <a:pt x="1605221" y="378683"/>
                  </a:cubicBezTo>
                  <a:cubicBezTo>
                    <a:pt x="1593212" y="390692"/>
                    <a:pt x="1576925" y="397438"/>
                    <a:pt x="1559942" y="397438"/>
                  </a:cubicBezTo>
                  <a:lnTo>
                    <a:pt x="64034" y="397438"/>
                  </a:lnTo>
                  <a:cubicBezTo>
                    <a:pt x="28669" y="397438"/>
                    <a:pt x="0" y="368769"/>
                    <a:pt x="0" y="333404"/>
                  </a:cubicBezTo>
                  <a:lnTo>
                    <a:pt x="0" y="64034"/>
                  </a:lnTo>
                  <a:cubicBezTo>
                    <a:pt x="0" y="47051"/>
                    <a:pt x="6746" y="30764"/>
                    <a:pt x="18755" y="18755"/>
                  </a:cubicBezTo>
                  <a:cubicBezTo>
                    <a:pt x="30764" y="6746"/>
                    <a:pt x="47051" y="0"/>
                    <a:pt x="64034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1623976" cy="464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Mitr"/>
                </a:rPr>
                <a:t>Phần 4: Xác định tình cảm bằng phương pháp học sâu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0" y="473594"/>
            <a:ext cx="6607926" cy="100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0"/>
              </a:lnSpc>
            </a:pPr>
            <a:r>
              <a:rPr lang="en-US" sz="7550">
                <a:solidFill>
                  <a:srgbClr val="1E1E1E"/>
                </a:solidFill>
                <a:latin typeface="Mitr Semi-Bold"/>
              </a:rPr>
              <a:t>Bố cục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563658" y="1808365"/>
            <a:ext cx="6166034" cy="1458077"/>
            <a:chOff x="0" y="0"/>
            <a:chExt cx="1623976" cy="3840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623976" cy="384020"/>
            </a:xfrm>
            <a:custGeom>
              <a:avLst/>
              <a:gdLst/>
              <a:ahLst/>
              <a:cxnLst/>
              <a:rect r="r" b="b" t="t" l="l"/>
              <a:pathLst>
                <a:path h="384020" w="1623976">
                  <a:moveTo>
                    <a:pt x="64034" y="0"/>
                  </a:moveTo>
                  <a:lnTo>
                    <a:pt x="1559942" y="0"/>
                  </a:lnTo>
                  <a:cubicBezTo>
                    <a:pt x="1576925" y="0"/>
                    <a:pt x="1593212" y="6746"/>
                    <a:pt x="1605221" y="18755"/>
                  </a:cubicBezTo>
                  <a:cubicBezTo>
                    <a:pt x="1617229" y="30764"/>
                    <a:pt x="1623976" y="47051"/>
                    <a:pt x="1623976" y="64034"/>
                  </a:cubicBezTo>
                  <a:lnTo>
                    <a:pt x="1623976" y="319986"/>
                  </a:lnTo>
                  <a:cubicBezTo>
                    <a:pt x="1623976" y="355351"/>
                    <a:pt x="1595307" y="384020"/>
                    <a:pt x="1559942" y="384020"/>
                  </a:cubicBezTo>
                  <a:lnTo>
                    <a:pt x="64034" y="384020"/>
                  </a:lnTo>
                  <a:cubicBezTo>
                    <a:pt x="47051" y="384020"/>
                    <a:pt x="30764" y="377274"/>
                    <a:pt x="18755" y="365265"/>
                  </a:cubicBezTo>
                  <a:cubicBezTo>
                    <a:pt x="6746" y="353256"/>
                    <a:pt x="0" y="336969"/>
                    <a:pt x="0" y="319986"/>
                  </a:cubicBezTo>
                  <a:lnTo>
                    <a:pt x="0" y="64034"/>
                  </a:lnTo>
                  <a:cubicBezTo>
                    <a:pt x="0" y="47051"/>
                    <a:pt x="6746" y="30764"/>
                    <a:pt x="18755" y="18755"/>
                  </a:cubicBezTo>
                  <a:cubicBezTo>
                    <a:pt x="30764" y="6746"/>
                    <a:pt x="47051" y="0"/>
                    <a:pt x="64034" y="0"/>
                  </a:cubicBezTo>
                  <a:close/>
                </a:path>
              </a:pathLst>
            </a:custGeom>
            <a:solidFill>
              <a:srgbClr val="F17D3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1623976" cy="4506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Mitr"/>
                </a:rPr>
                <a:t>Phần 1: Giới thiệu về bài toán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8334" y="8296778"/>
            <a:ext cx="1058732" cy="864311"/>
          </a:xfrm>
          <a:custGeom>
            <a:avLst/>
            <a:gdLst/>
            <a:ahLst/>
            <a:cxnLst/>
            <a:rect r="r" b="b" t="t" l="l"/>
            <a:pathLst>
              <a:path h="864311" w="1058732">
                <a:moveTo>
                  <a:pt x="0" y="0"/>
                </a:moveTo>
                <a:lnTo>
                  <a:pt x="1058733" y="0"/>
                </a:lnTo>
                <a:lnTo>
                  <a:pt x="1058733" y="864311"/>
                </a:lnTo>
                <a:lnTo>
                  <a:pt x="0" y="864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04559" y="8199568"/>
            <a:ext cx="373444" cy="1058732"/>
          </a:xfrm>
          <a:custGeom>
            <a:avLst/>
            <a:gdLst/>
            <a:ahLst/>
            <a:cxnLst/>
            <a:rect r="r" b="b" t="t" l="l"/>
            <a:pathLst>
              <a:path h="1058732" w="373444">
                <a:moveTo>
                  <a:pt x="0" y="0"/>
                </a:moveTo>
                <a:lnTo>
                  <a:pt x="373444" y="0"/>
                </a:lnTo>
                <a:lnTo>
                  <a:pt x="373444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85495" y="8286191"/>
            <a:ext cx="1058732" cy="885485"/>
          </a:xfrm>
          <a:custGeom>
            <a:avLst/>
            <a:gdLst/>
            <a:ahLst/>
            <a:cxnLst/>
            <a:rect r="r" b="b" t="t" l="l"/>
            <a:pathLst>
              <a:path h="885485" w="1058732">
                <a:moveTo>
                  <a:pt x="0" y="0"/>
                </a:moveTo>
                <a:lnTo>
                  <a:pt x="1058732" y="0"/>
                </a:lnTo>
                <a:lnTo>
                  <a:pt x="1058732" y="885485"/>
                </a:lnTo>
                <a:lnTo>
                  <a:pt x="0" y="885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51719" y="8199568"/>
            <a:ext cx="808487" cy="1058732"/>
          </a:xfrm>
          <a:custGeom>
            <a:avLst/>
            <a:gdLst/>
            <a:ahLst/>
            <a:cxnLst/>
            <a:rect r="r" b="b" t="t" l="l"/>
            <a:pathLst>
              <a:path h="1058732" w="808487">
                <a:moveTo>
                  <a:pt x="0" y="0"/>
                </a:moveTo>
                <a:lnTo>
                  <a:pt x="808487" y="0"/>
                </a:lnTo>
                <a:lnTo>
                  <a:pt x="808487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67698" y="8607661"/>
            <a:ext cx="1058732" cy="242546"/>
          </a:xfrm>
          <a:custGeom>
            <a:avLst/>
            <a:gdLst/>
            <a:ahLst/>
            <a:cxnLst/>
            <a:rect r="r" b="b" t="t" l="l"/>
            <a:pathLst>
              <a:path h="242546" w="1058732">
                <a:moveTo>
                  <a:pt x="0" y="0"/>
                </a:moveTo>
                <a:lnTo>
                  <a:pt x="1058732" y="0"/>
                </a:lnTo>
                <a:lnTo>
                  <a:pt x="1058732" y="242546"/>
                </a:lnTo>
                <a:lnTo>
                  <a:pt x="0" y="2425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64354" y="8435376"/>
            <a:ext cx="1058732" cy="587115"/>
          </a:xfrm>
          <a:custGeom>
            <a:avLst/>
            <a:gdLst/>
            <a:ahLst/>
            <a:cxnLst/>
            <a:rect r="r" b="b" t="t" l="l"/>
            <a:pathLst>
              <a:path h="587115" w="1058732">
                <a:moveTo>
                  <a:pt x="0" y="0"/>
                </a:moveTo>
                <a:lnTo>
                  <a:pt x="1058733" y="0"/>
                </a:lnTo>
                <a:lnTo>
                  <a:pt x="1058733" y="587115"/>
                </a:lnTo>
                <a:lnTo>
                  <a:pt x="0" y="5871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38590" y="4612916"/>
            <a:ext cx="1058732" cy="923985"/>
          </a:xfrm>
          <a:custGeom>
            <a:avLst/>
            <a:gdLst/>
            <a:ahLst/>
            <a:cxnLst/>
            <a:rect r="r" b="b" t="t" l="l"/>
            <a:pathLst>
              <a:path h="923985" w="1058732">
                <a:moveTo>
                  <a:pt x="0" y="0"/>
                </a:moveTo>
                <a:lnTo>
                  <a:pt x="1058733" y="0"/>
                </a:lnTo>
                <a:lnTo>
                  <a:pt x="1058733" y="923984"/>
                </a:lnTo>
                <a:lnTo>
                  <a:pt x="0" y="9239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54424" y="5881557"/>
            <a:ext cx="1058732" cy="947084"/>
          </a:xfrm>
          <a:custGeom>
            <a:avLst/>
            <a:gdLst/>
            <a:ahLst/>
            <a:cxnLst/>
            <a:rect r="r" b="b" t="t" l="l"/>
            <a:pathLst>
              <a:path h="947084" w="1058732">
                <a:moveTo>
                  <a:pt x="0" y="0"/>
                </a:moveTo>
                <a:lnTo>
                  <a:pt x="1058732" y="0"/>
                </a:lnTo>
                <a:lnTo>
                  <a:pt x="1058732" y="947084"/>
                </a:lnTo>
                <a:lnTo>
                  <a:pt x="0" y="94708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936861" y="7217343"/>
            <a:ext cx="1058732" cy="560166"/>
          </a:xfrm>
          <a:custGeom>
            <a:avLst/>
            <a:gdLst/>
            <a:ahLst/>
            <a:cxnLst/>
            <a:rect r="r" b="b" t="t" l="l"/>
            <a:pathLst>
              <a:path h="560166" w="1058732">
                <a:moveTo>
                  <a:pt x="0" y="0"/>
                </a:moveTo>
                <a:lnTo>
                  <a:pt x="1058732" y="0"/>
                </a:lnTo>
                <a:lnTo>
                  <a:pt x="1058732" y="560165"/>
                </a:lnTo>
                <a:lnTo>
                  <a:pt x="0" y="56016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72110" y="8202455"/>
            <a:ext cx="1058732" cy="1052958"/>
          </a:xfrm>
          <a:custGeom>
            <a:avLst/>
            <a:gdLst/>
            <a:ahLst/>
            <a:cxnLst/>
            <a:rect r="r" b="b" t="t" l="l"/>
            <a:pathLst>
              <a:path h="1052958" w="1058732">
                <a:moveTo>
                  <a:pt x="0" y="0"/>
                </a:moveTo>
                <a:lnTo>
                  <a:pt x="1058733" y="0"/>
                </a:lnTo>
                <a:lnTo>
                  <a:pt x="1058733" y="1052958"/>
                </a:lnTo>
                <a:lnTo>
                  <a:pt x="0" y="105295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126775" y="4722639"/>
            <a:ext cx="1058732" cy="704538"/>
          </a:xfrm>
          <a:custGeom>
            <a:avLst/>
            <a:gdLst/>
            <a:ahLst/>
            <a:cxnLst/>
            <a:rect r="r" b="b" t="t" l="l"/>
            <a:pathLst>
              <a:path h="704538" w="1058732">
                <a:moveTo>
                  <a:pt x="0" y="0"/>
                </a:moveTo>
                <a:lnTo>
                  <a:pt x="1058733" y="0"/>
                </a:lnTo>
                <a:lnTo>
                  <a:pt x="1058733" y="704538"/>
                </a:lnTo>
                <a:lnTo>
                  <a:pt x="0" y="70453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67594" y="5825733"/>
            <a:ext cx="473542" cy="1058732"/>
          </a:xfrm>
          <a:custGeom>
            <a:avLst/>
            <a:gdLst/>
            <a:ahLst/>
            <a:cxnLst/>
            <a:rect r="r" b="b" t="t" l="l"/>
            <a:pathLst>
              <a:path h="1058732" w="473542">
                <a:moveTo>
                  <a:pt x="0" y="0"/>
                </a:moveTo>
                <a:lnTo>
                  <a:pt x="473542" y="0"/>
                </a:lnTo>
                <a:lnTo>
                  <a:pt x="473542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406236" y="7052758"/>
            <a:ext cx="1058732" cy="889335"/>
          </a:xfrm>
          <a:custGeom>
            <a:avLst/>
            <a:gdLst/>
            <a:ahLst/>
            <a:cxnLst/>
            <a:rect r="r" b="b" t="t" l="l"/>
            <a:pathLst>
              <a:path h="889335" w="1058732">
                <a:moveTo>
                  <a:pt x="0" y="0"/>
                </a:moveTo>
                <a:lnTo>
                  <a:pt x="1058732" y="0"/>
                </a:lnTo>
                <a:lnTo>
                  <a:pt x="1058732" y="889335"/>
                </a:lnTo>
                <a:lnTo>
                  <a:pt x="0" y="88933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6968059"/>
            <a:ext cx="1052958" cy="1058732"/>
          </a:xfrm>
          <a:custGeom>
            <a:avLst/>
            <a:gdLst/>
            <a:ahLst/>
            <a:cxnLst/>
            <a:rect r="r" b="b" t="t" l="l"/>
            <a:pathLst>
              <a:path h="1058732" w="1052958">
                <a:moveTo>
                  <a:pt x="0" y="0"/>
                </a:moveTo>
                <a:lnTo>
                  <a:pt x="1052958" y="0"/>
                </a:lnTo>
                <a:lnTo>
                  <a:pt x="1052958" y="1058733"/>
                </a:lnTo>
                <a:lnTo>
                  <a:pt x="0" y="105873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814960" y="4606178"/>
            <a:ext cx="1058732" cy="937459"/>
          </a:xfrm>
          <a:custGeom>
            <a:avLst/>
            <a:gdLst/>
            <a:ahLst/>
            <a:cxnLst/>
            <a:rect r="r" b="b" t="t" l="l"/>
            <a:pathLst>
              <a:path h="937459" w="1058732">
                <a:moveTo>
                  <a:pt x="0" y="0"/>
                </a:moveTo>
                <a:lnTo>
                  <a:pt x="1058733" y="0"/>
                </a:lnTo>
                <a:lnTo>
                  <a:pt x="1058733" y="937460"/>
                </a:lnTo>
                <a:lnTo>
                  <a:pt x="0" y="93746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295574" y="6183777"/>
            <a:ext cx="1058732" cy="342644"/>
          </a:xfrm>
          <a:custGeom>
            <a:avLst/>
            <a:gdLst/>
            <a:ahLst/>
            <a:cxnLst/>
            <a:rect r="r" b="b" t="t" l="l"/>
            <a:pathLst>
              <a:path h="342644" w="1058732">
                <a:moveTo>
                  <a:pt x="0" y="0"/>
                </a:moveTo>
                <a:lnTo>
                  <a:pt x="1058733" y="0"/>
                </a:lnTo>
                <a:lnTo>
                  <a:pt x="1058733" y="342644"/>
                </a:lnTo>
                <a:lnTo>
                  <a:pt x="0" y="34264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381878" y="6968059"/>
            <a:ext cx="552466" cy="1058732"/>
          </a:xfrm>
          <a:custGeom>
            <a:avLst/>
            <a:gdLst/>
            <a:ahLst/>
            <a:cxnLst/>
            <a:rect r="r" b="b" t="t" l="l"/>
            <a:pathLst>
              <a:path h="1058732" w="552466">
                <a:moveTo>
                  <a:pt x="0" y="0"/>
                </a:moveTo>
                <a:lnTo>
                  <a:pt x="552466" y="0"/>
                </a:lnTo>
                <a:lnTo>
                  <a:pt x="552466" y="1058733"/>
                </a:lnTo>
                <a:lnTo>
                  <a:pt x="0" y="105873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084174" y="6968059"/>
            <a:ext cx="825811" cy="1058732"/>
          </a:xfrm>
          <a:custGeom>
            <a:avLst/>
            <a:gdLst/>
            <a:ahLst/>
            <a:cxnLst/>
            <a:rect r="r" b="b" t="t" l="l"/>
            <a:pathLst>
              <a:path h="1058732" w="825811">
                <a:moveTo>
                  <a:pt x="0" y="0"/>
                </a:moveTo>
                <a:lnTo>
                  <a:pt x="825812" y="0"/>
                </a:lnTo>
                <a:lnTo>
                  <a:pt x="825812" y="1058733"/>
                </a:lnTo>
                <a:lnTo>
                  <a:pt x="0" y="1058733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823555" y="6092341"/>
            <a:ext cx="1058732" cy="525516"/>
          </a:xfrm>
          <a:custGeom>
            <a:avLst/>
            <a:gdLst/>
            <a:ahLst/>
            <a:cxnLst/>
            <a:rect r="r" b="b" t="t" l="l"/>
            <a:pathLst>
              <a:path h="525516" w="1058732">
                <a:moveTo>
                  <a:pt x="0" y="0"/>
                </a:moveTo>
                <a:lnTo>
                  <a:pt x="1058732" y="0"/>
                </a:lnTo>
                <a:lnTo>
                  <a:pt x="1058732" y="525516"/>
                </a:lnTo>
                <a:lnTo>
                  <a:pt x="0" y="525516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53057" y="4545542"/>
            <a:ext cx="585190" cy="1058732"/>
          </a:xfrm>
          <a:custGeom>
            <a:avLst/>
            <a:gdLst/>
            <a:ahLst/>
            <a:cxnLst/>
            <a:rect r="r" b="b" t="t" l="l"/>
            <a:pathLst>
              <a:path h="1058732" w="585190">
                <a:moveTo>
                  <a:pt x="0" y="0"/>
                </a:moveTo>
                <a:lnTo>
                  <a:pt x="585190" y="0"/>
                </a:lnTo>
                <a:lnTo>
                  <a:pt x="585190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503145" y="4545542"/>
            <a:ext cx="1058732" cy="1058732"/>
          </a:xfrm>
          <a:custGeom>
            <a:avLst/>
            <a:gdLst/>
            <a:ahLst/>
            <a:cxnLst/>
            <a:rect r="r" b="b" t="t" l="l"/>
            <a:pathLst>
              <a:path h="1058732" w="1058732">
                <a:moveTo>
                  <a:pt x="0" y="0"/>
                </a:moveTo>
                <a:lnTo>
                  <a:pt x="1058733" y="0"/>
                </a:lnTo>
                <a:lnTo>
                  <a:pt x="1058733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553550" y="7000784"/>
            <a:ext cx="1058732" cy="993284"/>
          </a:xfrm>
          <a:custGeom>
            <a:avLst/>
            <a:gdLst/>
            <a:ahLst/>
            <a:cxnLst/>
            <a:rect r="r" b="b" t="t" l="l"/>
            <a:pathLst>
              <a:path h="993284" w="1058732">
                <a:moveTo>
                  <a:pt x="0" y="0"/>
                </a:moveTo>
                <a:lnTo>
                  <a:pt x="1058732" y="0"/>
                </a:lnTo>
                <a:lnTo>
                  <a:pt x="1058732" y="993283"/>
                </a:lnTo>
                <a:lnTo>
                  <a:pt x="0" y="993283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351535" y="5876744"/>
            <a:ext cx="1058732" cy="956709"/>
          </a:xfrm>
          <a:custGeom>
            <a:avLst/>
            <a:gdLst/>
            <a:ahLst/>
            <a:cxnLst/>
            <a:rect r="r" b="b" t="t" l="l"/>
            <a:pathLst>
              <a:path h="956709" w="1058732">
                <a:moveTo>
                  <a:pt x="0" y="0"/>
                </a:moveTo>
                <a:lnTo>
                  <a:pt x="1058732" y="0"/>
                </a:lnTo>
                <a:lnTo>
                  <a:pt x="1058732" y="956709"/>
                </a:lnTo>
                <a:lnTo>
                  <a:pt x="0" y="956709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191330" y="4648528"/>
            <a:ext cx="1058732" cy="852761"/>
          </a:xfrm>
          <a:custGeom>
            <a:avLst/>
            <a:gdLst/>
            <a:ahLst/>
            <a:cxnLst/>
            <a:rect r="r" b="b" t="t" l="l"/>
            <a:pathLst>
              <a:path h="852761" w="1058732">
                <a:moveTo>
                  <a:pt x="0" y="0"/>
                </a:moveTo>
                <a:lnTo>
                  <a:pt x="1058732" y="0"/>
                </a:lnTo>
                <a:lnTo>
                  <a:pt x="1058732" y="852760"/>
                </a:lnTo>
                <a:lnTo>
                  <a:pt x="0" y="852760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72110" y="5825733"/>
            <a:ext cx="766137" cy="1058732"/>
          </a:xfrm>
          <a:custGeom>
            <a:avLst/>
            <a:gdLst/>
            <a:ahLst/>
            <a:cxnLst/>
            <a:rect r="r" b="b" t="t" l="l"/>
            <a:pathLst>
              <a:path h="1058732" w="766137">
                <a:moveTo>
                  <a:pt x="0" y="0"/>
                </a:moveTo>
                <a:lnTo>
                  <a:pt x="766137" y="0"/>
                </a:lnTo>
                <a:lnTo>
                  <a:pt x="766137" y="1058732"/>
                </a:lnTo>
                <a:lnTo>
                  <a:pt x="0" y="1058732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510423" y="6992417"/>
            <a:ext cx="1028721" cy="1010017"/>
          </a:xfrm>
          <a:custGeom>
            <a:avLst/>
            <a:gdLst/>
            <a:ahLst/>
            <a:cxnLst/>
            <a:rect r="r" b="b" t="t" l="l"/>
            <a:pathLst>
              <a:path h="1010017" w="1028721">
                <a:moveTo>
                  <a:pt x="0" y="0"/>
                </a:moveTo>
                <a:lnTo>
                  <a:pt x="1028721" y="0"/>
                </a:lnTo>
                <a:lnTo>
                  <a:pt x="1028721" y="1010017"/>
                </a:lnTo>
                <a:lnTo>
                  <a:pt x="0" y="1010017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707438" y="5840738"/>
            <a:ext cx="890312" cy="1028721"/>
          </a:xfrm>
          <a:custGeom>
            <a:avLst/>
            <a:gdLst/>
            <a:ahLst/>
            <a:cxnLst/>
            <a:rect r="r" b="b" t="t" l="l"/>
            <a:pathLst>
              <a:path h="1028721" w="890312">
                <a:moveTo>
                  <a:pt x="0" y="0"/>
                </a:moveTo>
                <a:lnTo>
                  <a:pt x="890311" y="0"/>
                </a:lnTo>
                <a:lnTo>
                  <a:pt x="890311" y="1028721"/>
                </a:lnTo>
                <a:lnTo>
                  <a:pt x="0" y="1028721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744196" y="4560547"/>
            <a:ext cx="1013758" cy="1028721"/>
          </a:xfrm>
          <a:custGeom>
            <a:avLst/>
            <a:gdLst/>
            <a:ahLst/>
            <a:cxnLst/>
            <a:rect r="r" b="b" t="t" l="l"/>
            <a:pathLst>
              <a:path h="1028721" w="1013758">
                <a:moveTo>
                  <a:pt x="0" y="0"/>
                </a:moveTo>
                <a:lnTo>
                  <a:pt x="1013758" y="0"/>
                </a:lnTo>
                <a:lnTo>
                  <a:pt x="1013758" y="1028722"/>
                </a:lnTo>
                <a:lnTo>
                  <a:pt x="0" y="1028722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011037" y="4662484"/>
            <a:ext cx="1028721" cy="824847"/>
          </a:xfrm>
          <a:custGeom>
            <a:avLst/>
            <a:gdLst/>
            <a:ahLst/>
            <a:cxnLst/>
            <a:rect r="r" b="b" t="t" l="l"/>
            <a:pathLst>
              <a:path h="824847" w="1028721">
                <a:moveTo>
                  <a:pt x="0" y="0"/>
                </a:moveTo>
                <a:lnTo>
                  <a:pt x="1028721" y="0"/>
                </a:lnTo>
                <a:lnTo>
                  <a:pt x="1028721" y="824848"/>
                </a:lnTo>
                <a:lnTo>
                  <a:pt x="0" y="824848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009810" y="7087808"/>
            <a:ext cx="1028721" cy="819236"/>
          </a:xfrm>
          <a:custGeom>
            <a:avLst/>
            <a:gdLst/>
            <a:ahLst/>
            <a:cxnLst/>
            <a:rect r="r" b="b" t="t" l="l"/>
            <a:pathLst>
              <a:path h="819236" w="1028721">
                <a:moveTo>
                  <a:pt x="0" y="0"/>
                </a:moveTo>
                <a:lnTo>
                  <a:pt x="1028721" y="0"/>
                </a:lnTo>
                <a:lnTo>
                  <a:pt x="1028721" y="819236"/>
                </a:lnTo>
                <a:lnTo>
                  <a:pt x="0" y="819236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3415061" y="5840738"/>
            <a:ext cx="879089" cy="1028721"/>
          </a:xfrm>
          <a:custGeom>
            <a:avLst/>
            <a:gdLst/>
            <a:ahLst/>
            <a:cxnLst/>
            <a:rect r="r" b="b" t="t" l="l"/>
            <a:pathLst>
              <a:path h="1028721" w="879089">
                <a:moveTo>
                  <a:pt x="0" y="0"/>
                </a:moveTo>
                <a:lnTo>
                  <a:pt x="879089" y="0"/>
                </a:lnTo>
                <a:lnTo>
                  <a:pt x="879089" y="1028721"/>
                </a:lnTo>
                <a:lnTo>
                  <a:pt x="0" y="1028721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180588" y="4680253"/>
            <a:ext cx="1028721" cy="789310"/>
          </a:xfrm>
          <a:custGeom>
            <a:avLst/>
            <a:gdLst/>
            <a:ahLst/>
            <a:cxnLst/>
            <a:rect r="r" b="b" t="t" l="l"/>
            <a:pathLst>
              <a:path h="789310" w="1028721">
                <a:moveTo>
                  <a:pt x="0" y="0"/>
                </a:moveTo>
                <a:lnTo>
                  <a:pt x="1028721" y="0"/>
                </a:lnTo>
                <a:lnTo>
                  <a:pt x="1028721" y="789310"/>
                </a:lnTo>
                <a:lnTo>
                  <a:pt x="0" y="789310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6011037" y="5886563"/>
            <a:ext cx="1028721" cy="937072"/>
          </a:xfrm>
          <a:custGeom>
            <a:avLst/>
            <a:gdLst/>
            <a:ahLst/>
            <a:cxnLst/>
            <a:rect r="r" b="b" t="t" l="l"/>
            <a:pathLst>
              <a:path h="937072" w="1028721">
                <a:moveTo>
                  <a:pt x="0" y="0"/>
                </a:moveTo>
                <a:lnTo>
                  <a:pt x="1028721" y="0"/>
                </a:lnTo>
                <a:lnTo>
                  <a:pt x="1028721" y="937072"/>
                </a:lnTo>
                <a:lnTo>
                  <a:pt x="0" y="937072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1756089" y="6983065"/>
            <a:ext cx="781828" cy="1028721"/>
          </a:xfrm>
          <a:custGeom>
            <a:avLst/>
            <a:gdLst/>
            <a:ahLst/>
            <a:cxnLst/>
            <a:rect r="r" b="b" t="t" l="l"/>
            <a:pathLst>
              <a:path h="1028721" w="781828">
                <a:moveTo>
                  <a:pt x="0" y="0"/>
                </a:moveTo>
                <a:lnTo>
                  <a:pt x="781828" y="0"/>
                </a:lnTo>
                <a:lnTo>
                  <a:pt x="781828" y="1028721"/>
                </a:lnTo>
                <a:lnTo>
                  <a:pt x="0" y="1028721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010461" y="5840738"/>
            <a:ext cx="991313" cy="1028721"/>
          </a:xfrm>
          <a:custGeom>
            <a:avLst/>
            <a:gdLst/>
            <a:ahLst/>
            <a:cxnLst/>
            <a:rect r="r" b="b" t="t" l="l"/>
            <a:pathLst>
              <a:path h="1028721" w="991313">
                <a:moveTo>
                  <a:pt x="0" y="0"/>
                </a:moveTo>
                <a:lnTo>
                  <a:pt x="991313" y="0"/>
                </a:lnTo>
                <a:lnTo>
                  <a:pt x="991313" y="1028721"/>
                </a:lnTo>
                <a:lnTo>
                  <a:pt x="0" y="1028721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898784" y="4593279"/>
            <a:ext cx="1028721" cy="963257"/>
          </a:xfrm>
          <a:custGeom>
            <a:avLst/>
            <a:gdLst/>
            <a:ahLst/>
            <a:cxnLst/>
            <a:rect r="r" b="b" t="t" l="l"/>
            <a:pathLst>
              <a:path h="963257" w="1028721">
                <a:moveTo>
                  <a:pt x="0" y="0"/>
                </a:moveTo>
                <a:lnTo>
                  <a:pt x="1028721" y="0"/>
                </a:lnTo>
                <a:lnTo>
                  <a:pt x="1028721" y="963258"/>
                </a:lnTo>
                <a:lnTo>
                  <a:pt x="0" y="963258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6011037" y="7118669"/>
            <a:ext cx="1028721" cy="757513"/>
          </a:xfrm>
          <a:custGeom>
            <a:avLst/>
            <a:gdLst/>
            <a:ahLst/>
            <a:cxnLst/>
            <a:rect r="r" b="b" t="t" l="l"/>
            <a:pathLst>
              <a:path h="757513" w="1028721">
                <a:moveTo>
                  <a:pt x="0" y="0"/>
                </a:moveTo>
                <a:lnTo>
                  <a:pt x="1028721" y="0"/>
                </a:lnTo>
                <a:lnTo>
                  <a:pt x="1028721" y="757513"/>
                </a:lnTo>
                <a:lnTo>
                  <a:pt x="0" y="757513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0926950" y="6983065"/>
            <a:ext cx="357247" cy="1028721"/>
          </a:xfrm>
          <a:custGeom>
            <a:avLst/>
            <a:gdLst/>
            <a:ahLst/>
            <a:cxnLst/>
            <a:rect r="r" b="b" t="t" l="l"/>
            <a:pathLst>
              <a:path h="1028721" w="357247">
                <a:moveTo>
                  <a:pt x="0" y="0"/>
                </a:moveTo>
                <a:lnTo>
                  <a:pt x="357247" y="0"/>
                </a:lnTo>
                <a:lnTo>
                  <a:pt x="357247" y="1028721"/>
                </a:lnTo>
                <a:lnTo>
                  <a:pt x="0" y="1028721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0568452" y="5840738"/>
            <a:ext cx="1028721" cy="1028721"/>
          </a:xfrm>
          <a:custGeom>
            <a:avLst/>
            <a:gdLst/>
            <a:ahLst/>
            <a:cxnLst/>
            <a:rect r="r" b="b" t="t" l="l"/>
            <a:pathLst>
              <a:path h="1028721" w="1028721">
                <a:moveTo>
                  <a:pt x="0" y="0"/>
                </a:moveTo>
                <a:lnTo>
                  <a:pt x="1028721" y="0"/>
                </a:lnTo>
                <a:lnTo>
                  <a:pt x="1028721" y="1028721"/>
                </a:lnTo>
                <a:lnTo>
                  <a:pt x="0" y="1028721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0032209" y="4560547"/>
            <a:ext cx="613492" cy="1028721"/>
          </a:xfrm>
          <a:custGeom>
            <a:avLst/>
            <a:gdLst/>
            <a:ahLst/>
            <a:cxnLst/>
            <a:rect r="r" b="b" t="t" l="l"/>
            <a:pathLst>
              <a:path h="1028721" w="613492">
                <a:moveTo>
                  <a:pt x="0" y="0"/>
                </a:moveTo>
                <a:lnTo>
                  <a:pt x="613492" y="0"/>
                </a:lnTo>
                <a:lnTo>
                  <a:pt x="613492" y="1028722"/>
                </a:lnTo>
                <a:lnTo>
                  <a:pt x="0" y="1028722"/>
                </a:lnTo>
                <a:lnTo>
                  <a:pt x="0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6230579" y="8307158"/>
            <a:ext cx="1028721" cy="843551"/>
          </a:xfrm>
          <a:custGeom>
            <a:avLst/>
            <a:gdLst/>
            <a:ahLst/>
            <a:cxnLst/>
            <a:rect r="r" b="b" t="t" l="l"/>
            <a:pathLst>
              <a:path h="843551" w="1028721">
                <a:moveTo>
                  <a:pt x="0" y="0"/>
                </a:moveTo>
                <a:lnTo>
                  <a:pt x="1028721" y="0"/>
                </a:lnTo>
                <a:lnTo>
                  <a:pt x="1028721" y="843552"/>
                </a:lnTo>
                <a:lnTo>
                  <a:pt x="0" y="843552"/>
                </a:lnTo>
                <a:lnTo>
                  <a:pt x="0" y="0"/>
                </a:lnTo>
                <a:close/>
              </a:path>
            </a:pathLst>
          </a:custGeom>
          <a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9467485" y="6983065"/>
            <a:ext cx="987572" cy="1028721"/>
          </a:xfrm>
          <a:custGeom>
            <a:avLst/>
            <a:gdLst/>
            <a:ahLst/>
            <a:cxnLst/>
            <a:rect r="r" b="b" t="t" l="l"/>
            <a:pathLst>
              <a:path h="1028721" w="987572">
                <a:moveTo>
                  <a:pt x="0" y="0"/>
                </a:moveTo>
                <a:lnTo>
                  <a:pt x="987573" y="0"/>
                </a:lnTo>
                <a:lnTo>
                  <a:pt x="987573" y="1028721"/>
                </a:lnTo>
                <a:lnTo>
                  <a:pt x="0" y="1028721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9126443" y="5890304"/>
            <a:ext cx="1028721" cy="929590"/>
          </a:xfrm>
          <a:custGeom>
            <a:avLst/>
            <a:gdLst/>
            <a:ahLst/>
            <a:cxnLst/>
            <a:rect r="r" b="b" t="t" l="l"/>
            <a:pathLst>
              <a:path h="929590" w="1028721">
                <a:moveTo>
                  <a:pt x="0" y="0"/>
                </a:moveTo>
                <a:lnTo>
                  <a:pt x="1028722" y="0"/>
                </a:lnTo>
                <a:lnTo>
                  <a:pt x="1028722" y="929590"/>
                </a:lnTo>
                <a:lnTo>
                  <a:pt x="0" y="929590"/>
                </a:lnTo>
                <a:lnTo>
                  <a:pt x="0" y="0"/>
                </a:lnTo>
                <a:close/>
              </a:path>
            </a:pathLst>
          </a:custGeom>
          <a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8750405" y="4671836"/>
            <a:ext cx="1028721" cy="806143"/>
          </a:xfrm>
          <a:custGeom>
            <a:avLst/>
            <a:gdLst/>
            <a:ahLst/>
            <a:cxnLst/>
            <a:rect r="r" b="b" t="t" l="l"/>
            <a:pathLst>
              <a:path h="806143" w="1028721">
                <a:moveTo>
                  <a:pt x="0" y="0"/>
                </a:moveTo>
                <a:lnTo>
                  <a:pt x="1028722" y="0"/>
                </a:lnTo>
                <a:lnTo>
                  <a:pt x="1028722" y="806144"/>
                </a:lnTo>
                <a:lnTo>
                  <a:pt x="0" y="806144"/>
                </a:lnTo>
                <a:lnTo>
                  <a:pt x="0" y="0"/>
                </a:lnTo>
                <a:close/>
              </a:path>
            </a:pathLst>
          </a:custGeom>
          <a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3462392" y="4581122"/>
            <a:ext cx="1028721" cy="987572"/>
          </a:xfrm>
          <a:custGeom>
            <a:avLst/>
            <a:gdLst/>
            <a:ahLst/>
            <a:cxnLst/>
            <a:rect r="r" b="b" t="t" l="l"/>
            <a:pathLst>
              <a:path h="987572" w="1028721">
                <a:moveTo>
                  <a:pt x="0" y="0"/>
                </a:moveTo>
                <a:lnTo>
                  <a:pt x="1028721" y="0"/>
                </a:lnTo>
                <a:lnTo>
                  <a:pt x="1028721" y="987572"/>
                </a:lnTo>
                <a:lnTo>
                  <a:pt x="0" y="987572"/>
                </a:lnTo>
                <a:lnTo>
                  <a:pt x="0" y="0"/>
                </a:lnTo>
                <a:close/>
              </a:path>
            </a:pathLst>
          </a:custGeom>
          <a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8433922" y="8323039"/>
            <a:ext cx="1019369" cy="811789"/>
          </a:xfrm>
          <a:custGeom>
            <a:avLst/>
            <a:gdLst/>
            <a:ahLst/>
            <a:cxnLst/>
            <a:rect r="r" b="b" t="t" l="l"/>
            <a:pathLst>
              <a:path h="811789" w="1019369">
                <a:moveTo>
                  <a:pt x="0" y="0"/>
                </a:moveTo>
                <a:lnTo>
                  <a:pt x="1019369" y="0"/>
                </a:lnTo>
                <a:lnTo>
                  <a:pt x="1019369" y="811789"/>
                </a:lnTo>
                <a:lnTo>
                  <a:pt x="0" y="811789"/>
                </a:lnTo>
                <a:lnTo>
                  <a:pt x="0" y="0"/>
                </a:lnTo>
                <a:close/>
              </a:path>
            </a:pathLst>
          </a:custGeom>
          <a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9760783" y="8272998"/>
            <a:ext cx="1019369" cy="911872"/>
          </a:xfrm>
          <a:custGeom>
            <a:avLst/>
            <a:gdLst/>
            <a:ahLst/>
            <a:cxnLst/>
            <a:rect r="r" b="b" t="t" l="l"/>
            <a:pathLst>
              <a:path h="911872" w="1019369">
                <a:moveTo>
                  <a:pt x="0" y="0"/>
                </a:moveTo>
                <a:lnTo>
                  <a:pt x="1019369" y="0"/>
                </a:lnTo>
                <a:lnTo>
                  <a:pt x="1019369" y="911872"/>
                </a:lnTo>
                <a:lnTo>
                  <a:pt x="0" y="911872"/>
                </a:lnTo>
                <a:lnTo>
                  <a:pt x="0" y="0"/>
                </a:lnTo>
                <a:close/>
              </a:path>
            </a:pathLst>
          </a:custGeom>
          <a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11087644" y="8219249"/>
            <a:ext cx="815495" cy="1019369"/>
          </a:xfrm>
          <a:custGeom>
            <a:avLst/>
            <a:gdLst/>
            <a:ahLst/>
            <a:cxnLst/>
            <a:rect r="r" b="b" t="t" l="l"/>
            <a:pathLst>
              <a:path h="1019369" w="815495">
                <a:moveTo>
                  <a:pt x="0" y="0"/>
                </a:moveTo>
                <a:lnTo>
                  <a:pt x="815496" y="0"/>
                </a:lnTo>
                <a:lnTo>
                  <a:pt x="815496" y="1019369"/>
                </a:lnTo>
                <a:lnTo>
                  <a:pt x="0" y="1019369"/>
                </a:lnTo>
                <a:lnTo>
                  <a:pt x="0" y="0"/>
                </a:lnTo>
                <a:close/>
              </a:path>
            </a:pathLst>
          </a:custGeom>
          <a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2210632" y="8396249"/>
            <a:ext cx="1019369" cy="665370"/>
          </a:xfrm>
          <a:custGeom>
            <a:avLst/>
            <a:gdLst/>
            <a:ahLst/>
            <a:cxnLst/>
            <a:rect r="r" b="b" t="t" l="l"/>
            <a:pathLst>
              <a:path h="665370" w="1019369">
                <a:moveTo>
                  <a:pt x="0" y="0"/>
                </a:moveTo>
                <a:lnTo>
                  <a:pt x="1019369" y="0"/>
                </a:lnTo>
                <a:lnTo>
                  <a:pt x="1019369" y="665370"/>
                </a:lnTo>
                <a:lnTo>
                  <a:pt x="0" y="665370"/>
                </a:lnTo>
                <a:lnTo>
                  <a:pt x="0" y="0"/>
                </a:lnTo>
                <a:close/>
              </a:path>
            </a:pathLst>
          </a:custGeom>
          <a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13537493" y="8243343"/>
            <a:ext cx="1019369" cy="971181"/>
          </a:xfrm>
          <a:custGeom>
            <a:avLst/>
            <a:gdLst/>
            <a:ahLst/>
            <a:cxnLst/>
            <a:rect r="r" b="b" t="t" l="l"/>
            <a:pathLst>
              <a:path h="971181" w="1019369">
                <a:moveTo>
                  <a:pt x="0" y="0"/>
                </a:moveTo>
                <a:lnTo>
                  <a:pt x="1019369" y="0"/>
                </a:lnTo>
                <a:lnTo>
                  <a:pt x="1019369" y="971181"/>
                </a:lnTo>
                <a:lnTo>
                  <a:pt x="0" y="971181"/>
                </a:lnTo>
                <a:lnTo>
                  <a:pt x="0" y="0"/>
                </a:lnTo>
                <a:close/>
              </a:path>
            </a:pathLst>
          </a:custGeom>
          <a:blipFill>
            <a:blip r:embed="rId100">
              <a:extLst>
                <a:ext uri="{96DAC541-7B7A-43D3-8B79-37D633B846F1}">
                  <asvg:svgBlip xmlns:asvg="http://schemas.microsoft.com/office/drawing/2016/SVG/main" r:embed="rId10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2" id="52"/>
          <p:cNvSpPr txBox="true"/>
          <p:nvPr/>
        </p:nvSpPr>
        <p:spPr>
          <a:xfrm rot="0">
            <a:off x="2584430" y="1104900"/>
            <a:ext cx="13119140" cy="108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>
                <a:solidFill>
                  <a:srgbClr val="1E1E1E"/>
                </a:solidFill>
                <a:latin typeface="Mitr Semi-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894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41948"/>
            <a:ext cx="1725930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6999">
                <a:solidFill>
                  <a:srgbClr val="FFFFFF"/>
                </a:solidFill>
                <a:latin typeface="Mitr Semi-Bold"/>
              </a:rPr>
              <a:t>Phần 1: Giới thiệu bài toán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3006347" y="1947961"/>
            <a:ext cx="4254078" cy="4414609"/>
          </a:xfrm>
          <a:custGeom>
            <a:avLst/>
            <a:gdLst/>
            <a:ahLst/>
            <a:cxnLst/>
            <a:rect r="r" b="b" t="t" l="l"/>
            <a:pathLst>
              <a:path h="4414609" w="4254078">
                <a:moveTo>
                  <a:pt x="0" y="0"/>
                </a:moveTo>
                <a:lnTo>
                  <a:pt x="4254077" y="0"/>
                </a:lnTo>
                <a:lnTo>
                  <a:pt x="4254077" y="4414609"/>
                </a:lnTo>
                <a:lnTo>
                  <a:pt x="0" y="4414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49917" y="-726408"/>
            <a:ext cx="4880261" cy="4569699"/>
          </a:xfrm>
          <a:custGeom>
            <a:avLst/>
            <a:gdLst/>
            <a:ahLst/>
            <a:cxnLst/>
            <a:rect r="r" b="b" t="t" l="l"/>
            <a:pathLst>
              <a:path h="4569699" w="4880261">
                <a:moveTo>
                  <a:pt x="0" y="0"/>
                </a:moveTo>
                <a:lnTo>
                  <a:pt x="4880261" y="0"/>
                </a:lnTo>
                <a:lnTo>
                  <a:pt x="4880261" y="4569699"/>
                </a:lnTo>
                <a:lnTo>
                  <a:pt x="0" y="4569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65260" y="8601946"/>
            <a:ext cx="6537215" cy="5206000"/>
          </a:xfrm>
          <a:custGeom>
            <a:avLst/>
            <a:gdLst/>
            <a:ahLst/>
            <a:cxnLst/>
            <a:rect r="r" b="b" t="t" l="l"/>
            <a:pathLst>
              <a:path h="5206000" w="6537215">
                <a:moveTo>
                  <a:pt x="0" y="0"/>
                </a:moveTo>
                <a:lnTo>
                  <a:pt x="6537215" y="0"/>
                </a:lnTo>
                <a:lnTo>
                  <a:pt x="6537215" y="5206001"/>
                </a:lnTo>
                <a:lnTo>
                  <a:pt x="0" y="52060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568986">
            <a:off x="8893964" y="8030170"/>
            <a:ext cx="1412215" cy="4066587"/>
          </a:xfrm>
          <a:custGeom>
            <a:avLst/>
            <a:gdLst/>
            <a:ahLst/>
            <a:cxnLst/>
            <a:rect r="r" b="b" t="t" l="l"/>
            <a:pathLst>
              <a:path h="4066587" w="1412215">
                <a:moveTo>
                  <a:pt x="0" y="0"/>
                </a:moveTo>
                <a:lnTo>
                  <a:pt x="1412215" y="0"/>
                </a:lnTo>
                <a:lnTo>
                  <a:pt x="1412215" y="4066587"/>
                </a:lnTo>
                <a:lnTo>
                  <a:pt x="0" y="40665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65605" y="1547337"/>
            <a:ext cx="5593695" cy="7710963"/>
          </a:xfrm>
          <a:custGeom>
            <a:avLst/>
            <a:gdLst/>
            <a:ahLst/>
            <a:cxnLst/>
            <a:rect r="r" b="b" t="t" l="l"/>
            <a:pathLst>
              <a:path h="7710963" w="5593695">
                <a:moveTo>
                  <a:pt x="0" y="0"/>
                </a:moveTo>
                <a:lnTo>
                  <a:pt x="5593695" y="0"/>
                </a:lnTo>
                <a:lnTo>
                  <a:pt x="5593695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8565" r="0" b="-2856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06940" y="1501291"/>
            <a:ext cx="7222710" cy="1771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itr"/>
              </a:rPr>
              <a:t>Bitcoin là một loại tiền ảo có giá trị biến động mạnh và được rất nhiều người quan tâm đầu tư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6940" y="3886835"/>
            <a:ext cx="7600950" cy="537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Mitr"/>
              </a:rPr>
              <a:t>Thái độ của nhà đầu tư trên mạng xã hội về bitcoin có thể phản ánh những biến động giá của bitcoin.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Mitr"/>
              </a:rPr>
              <a:t>=&gt; Phân tích cảm xúc các bình luận về thị trường Bitcoin là cần thiết, giúp các nhà giao dịch nằm bắt được tình hình chung của thị trường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0075" y="2235277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3010" y="1061510"/>
            <a:ext cx="1671379" cy="1479930"/>
          </a:xfrm>
          <a:custGeom>
            <a:avLst/>
            <a:gdLst/>
            <a:ahLst/>
            <a:cxnLst/>
            <a:rect r="r" b="b" t="t" l="l"/>
            <a:pathLst>
              <a:path h="1479930" w="1671379">
                <a:moveTo>
                  <a:pt x="0" y="0"/>
                </a:moveTo>
                <a:lnTo>
                  <a:pt x="1671380" y="0"/>
                </a:lnTo>
                <a:lnTo>
                  <a:pt x="1671380" y="1479930"/>
                </a:lnTo>
                <a:lnTo>
                  <a:pt x="0" y="1479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289125">
            <a:off x="54373" y="6487931"/>
            <a:ext cx="2401563" cy="4027011"/>
          </a:xfrm>
          <a:custGeom>
            <a:avLst/>
            <a:gdLst/>
            <a:ahLst/>
            <a:cxnLst/>
            <a:rect r="r" b="b" t="t" l="l"/>
            <a:pathLst>
              <a:path h="4027011" w="2401563">
                <a:moveTo>
                  <a:pt x="0" y="0"/>
                </a:moveTo>
                <a:lnTo>
                  <a:pt x="2401563" y="0"/>
                </a:lnTo>
                <a:lnTo>
                  <a:pt x="2401563" y="4027011"/>
                </a:lnTo>
                <a:lnTo>
                  <a:pt x="0" y="40270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341948"/>
            <a:ext cx="1725930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6999">
                <a:solidFill>
                  <a:srgbClr val="000000"/>
                </a:solidFill>
                <a:latin typeface="Mitr Semi-Bold"/>
              </a:rPr>
              <a:t>Phần 1: Giới thiệu bài toán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29650" y="2168602"/>
            <a:ext cx="9262953" cy="6332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26"/>
              </a:lnSpc>
            </a:pPr>
            <a:r>
              <a:rPr lang="en-US" sz="3590">
                <a:solidFill>
                  <a:srgbClr val="000000"/>
                </a:solidFill>
                <a:latin typeface="Mitr"/>
              </a:rPr>
              <a:t>Các câu hỏi cần trả lời:</a:t>
            </a:r>
          </a:p>
          <a:p>
            <a:pPr marL="570021" indent="-285011" lvl="1">
              <a:lnSpc>
                <a:spcPts val="3696"/>
              </a:lnSpc>
              <a:buFont typeface="Arial"/>
              <a:buChar char="•"/>
            </a:pPr>
            <a:r>
              <a:rPr lang="en-US" sz="2640">
                <a:solidFill>
                  <a:srgbClr val="000000"/>
                </a:solidFill>
                <a:latin typeface="Mitr"/>
              </a:rPr>
              <a:t>Các khía cạnh nào được liên kết nhiều nhất với các ý kiến tích cực, tiêu cực</a:t>
            </a:r>
          </a:p>
          <a:p>
            <a:pPr marL="570021" indent="-285011" lvl="1">
              <a:lnSpc>
                <a:spcPts val="3696"/>
              </a:lnSpc>
              <a:buFont typeface="Arial"/>
              <a:buChar char="•"/>
            </a:pPr>
            <a:r>
              <a:rPr lang="en-US" sz="2640">
                <a:solidFill>
                  <a:srgbClr val="000000"/>
                </a:solidFill>
                <a:latin typeface="Mitr"/>
              </a:rPr>
              <a:t>Thái độ của nhà đầu tư về thị trường bitcoin nói chung và các khía cạnh theo thời gian?</a:t>
            </a:r>
          </a:p>
          <a:p>
            <a:pPr marL="570021" indent="-285011" lvl="1">
              <a:lnSpc>
                <a:spcPts val="3696"/>
              </a:lnSpc>
              <a:buFont typeface="Arial"/>
              <a:buChar char="•"/>
            </a:pPr>
            <a:r>
              <a:rPr lang="en-US" sz="2640">
                <a:solidFill>
                  <a:srgbClr val="000000"/>
                </a:solidFill>
                <a:latin typeface="Mitr"/>
              </a:rPr>
              <a:t>Thái độ của nhà đầu tư về thị trường bitcoin với khía cạnh “Elon Musk” theo thời gian?</a:t>
            </a:r>
          </a:p>
          <a:p>
            <a:pPr marL="570021" indent="-285011" lvl="1">
              <a:lnSpc>
                <a:spcPts val="3696"/>
              </a:lnSpc>
              <a:buFont typeface="Arial"/>
              <a:buChar char="•"/>
            </a:pPr>
            <a:r>
              <a:rPr lang="en-US" sz="2640">
                <a:solidFill>
                  <a:srgbClr val="000000"/>
                </a:solidFill>
                <a:latin typeface="Mitr"/>
              </a:rPr>
              <a:t>Các yếu tố nào ảnh hưởng đến thái độ của nhà đầu tư trên mạng xã hội?</a:t>
            </a:r>
          </a:p>
          <a:p>
            <a:pPr marL="570021" indent="-285011" lvl="1">
              <a:lnSpc>
                <a:spcPts val="3696"/>
              </a:lnSpc>
              <a:buFont typeface="Arial"/>
              <a:buChar char="•"/>
            </a:pPr>
            <a:r>
              <a:rPr lang="en-US" sz="2640">
                <a:solidFill>
                  <a:srgbClr val="000000"/>
                </a:solidFill>
                <a:latin typeface="Mitr"/>
              </a:rPr>
              <a:t>Thái độ của nhà đầu tư trên mạng xã hội có tác động như thế nào đến thị trường tài chính?</a:t>
            </a:r>
          </a:p>
          <a:p>
            <a:pPr>
              <a:lnSpc>
                <a:spcPts val="3696"/>
              </a:lnSpc>
            </a:pPr>
          </a:p>
          <a:p>
            <a:pPr algn="ctr">
              <a:lnSpc>
                <a:spcPts val="502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ED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85476" y="2375834"/>
            <a:ext cx="6345782" cy="6345782"/>
          </a:xfrm>
          <a:custGeom>
            <a:avLst/>
            <a:gdLst/>
            <a:ahLst/>
            <a:cxnLst/>
            <a:rect r="r" b="b" t="t" l="l"/>
            <a:pathLst>
              <a:path h="6345782" w="6345782">
                <a:moveTo>
                  <a:pt x="0" y="0"/>
                </a:moveTo>
                <a:lnTo>
                  <a:pt x="6345783" y="0"/>
                </a:lnTo>
                <a:lnTo>
                  <a:pt x="6345783" y="6345782"/>
                </a:lnTo>
                <a:lnTo>
                  <a:pt x="0" y="6345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05158" y="8197729"/>
            <a:ext cx="2286809" cy="523887"/>
          </a:xfrm>
          <a:custGeom>
            <a:avLst/>
            <a:gdLst/>
            <a:ahLst/>
            <a:cxnLst/>
            <a:rect r="r" b="b" t="t" l="l"/>
            <a:pathLst>
              <a:path h="523887" w="2286809">
                <a:moveTo>
                  <a:pt x="0" y="0"/>
                </a:moveTo>
                <a:lnTo>
                  <a:pt x="2286809" y="0"/>
                </a:lnTo>
                <a:lnTo>
                  <a:pt x="2286809" y="523887"/>
                </a:lnTo>
                <a:lnTo>
                  <a:pt x="0" y="5238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22391" y="1709112"/>
            <a:ext cx="1326172" cy="1333445"/>
          </a:xfrm>
          <a:custGeom>
            <a:avLst/>
            <a:gdLst/>
            <a:ahLst/>
            <a:cxnLst/>
            <a:rect r="r" b="b" t="t" l="l"/>
            <a:pathLst>
              <a:path h="1333445" w="1326172">
                <a:moveTo>
                  <a:pt x="0" y="0"/>
                </a:moveTo>
                <a:lnTo>
                  <a:pt x="1326171" y="0"/>
                </a:lnTo>
                <a:lnTo>
                  <a:pt x="1326171" y="1333445"/>
                </a:lnTo>
                <a:lnTo>
                  <a:pt x="0" y="13334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17939" y="1328878"/>
            <a:ext cx="1941361" cy="1291887"/>
          </a:xfrm>
          <a:custGeom>
            <a:avLst/>
            <a:gdLst/>
            <a:ahLst/>
            <a:cxnLst/>
            <a:rect r="r" b="b" t="t" l="l"/>
            <a:pathLst>
              <a:path h="1291887" w="1941361">
                <a:moveTo>
                  <a:pt x="0" y="0"/>
                </a:moveTo>
                <a:lnTo>
                  <a:pt x="1941361" y="0"/>
                </a:lnTo>
                <a:lnTo>
                  <a:pt x="1941361" y="1291887"/>
                </a:lnTo>
                <a:lnTo>
                  <a:pt x="0" y="12918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9671" y="-123825"/>
            <a:ext cx="12703373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1E1E1E"/>
                </a:solidFill>
                <a:latin typeface="Mitr Bold"/>
              </a:rPr>
              <a:t>Phần 2: Trích xuất khía cạnh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9671" y="1896892"/>
            <a:ext cx="8934329" cy="741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1E1E1E"/>
                </a:solidFill>
                <a:latin typeface="Mitr Bold"/>
              </a:rPr>
              <a:t>Sử dụng luật cú pháp</a:t>
            </a:r>
          </a:p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E1E1E"/>
                </a:solidFill>
                <a:latin typeface="Mitr"/>
              </a:rPr>
              <a:t>Luật 1: Nếu một từ là danh từ và đứng sau một danh từ khác thì hai từ đó là khía cạnh.</a:t>
            </a:r>
          </a:p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E1E1E"/>
                </a:solidFill>
                <a:latin typeface="Mitr"/>
              </a:rPr>
              <a:t>Luật 2: Nếu một từ là danh từ có mối quan hệ vị ngữ "obj" với 1 động từ thì từ đó là khía cạnh</a:t>
            </a:r>
          </a:p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E1E1E"/>
                </a:solidFill>
                <a:latin typeface="Mitr"/>
              </a:rPr>
              <a:t>Luật 3: Nếu một từ là danh từ có mối quan hệ chữ ngủ "nsubj" với 1 tính từ thì từ đó là khía cạnh</a:t>
            </a:r>
          </a:p>
          <a:p>
            <a:pPr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E1E1E"/>
                </a:solidFill>
                <a:latin typeface="Mitr"/>
              </a:rPr>
              <a:t>Luật 4: Nếu một từ là danh từ có mối quan hệ bổ ngữ "nmod" với 1 động từ thì từ đó là khía cạnh</a:t>
            </a:r>
          </a:p>
          <a:p>
            <a:pPr algn="ctr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ED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94819" y="8864452"/>
            <a:ext cx="2286809" cy="523887"/>
          </a:xfrm>
          <a:custGeom>
            <a:avLst/>
            <a:gdLst/>
            <a:ahLst/>
            <a:cxnLst/>
            <a:rect r="r" b="b" t="t" l="l"/>
            <a:pathLst>
              <a:path h="523887" w="2286809">
                <a:moveTo>
                  <a:pt x="0" y="0"/>
                </a:moveTo>
                <a:lnTo>
                  <a:pt x="2286808" y="0"/>
                </a:lnTo>
                <a:lnTo>
                  <a:pt x="2286808" y="523887"/>
                </a:lnTo>
                <a:lnTo>
                  <a:pt x="0" y="523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25534" y="8459673"/>
            <a:ext cx="1326172" cy="1333445"/>
          </a:xfrm>
          <a:custGeom>
            <a:avLst/>
            <a:gdLst/>
            <a:ahLst/>
            <a:cxnLst/>
            <a:rect r="r" b="b" t="t" l="l"/>
            <a:pathLst>
              <a:path h="1333445" w="1326172">
                <a:moveTo>
                  <a:pt x="0" y="0"/>
                </a:moveTo>
                <a:lnTo>
                  <a:pt x="1326172" y="0"/>
                </a:lnTo>
                <a:lnTo>
                  <a:pt x="1326172" y="1333445"/>
                </a:lnTo>
                <a:lnTo>
                  <a:pt x="0" y="13334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88620" y="414506"/>
            <a:ext cx="1941361" cy="1291887"/>
          </a:xfrm>
          <a:custGeom>
            <a:avLst/>
            <a:gdLst/>
            <a:ahLst/>
            <a:cxnLst/>
            <a:rect r="r" b="b" t="t" l="l"/>
            <a:pathLst>
              <a:path h="1291887" w="1941361">
                <a:moveTo>
                  <a:pt x="0" y="0"/>
                </a:moveTo>
                <a:lnTo>
                  <a:pt x="1941360" y="0"/>
                </a:lnTo>
                <a:lnTo>
                  <a:pt x="1941360" y="1291888"/>
                </a:lnTo>
                <a:lnTo>
                  <a:pt x="0" y="12918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6319" y="2168914"/>
            <a:ext cx="16052981" cy="4734457"/>
          </a:xfrm>
          <a:custGeom>
            <a:avLst/>
            <a:gdLst/>
            <a:ahLst/>
            <a:cxnLst/>
            <a:rect r="r" b="b" t="t" l="l"/>
            <a:pathLst>
              <a:path h="4734457" w="16052981">
                <a:moveTo>
                  <a:pt x="0" y="0"/>
                </a:moveTo>
                <a:lnTo>
                  <a:pt x="16052981" y="0"/>
                </a:lnTo>
                <a:lnTo>
                  <a:pt x="16052981" y="4734457"/>
                </a:lnTo>
                <a:lnTo>
                  <a:pt x="0" y="47344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65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9671" y="-123825"/>
            <a:ext cx="12703373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1E1E1E"/>
                </a:solidFill>
                <a:latin typeface="Mitr Bold"/>
              </a:rPr>
              <a:t>Phần 2: Trích xuất khía cạnh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04315" y="7197893"/>
            <a:ext cx="6826151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1E1E1E"/>
                </a:solidFill>
                <a:latin typeface="Mitr"/>
              </a:rPr>
              <a:t>Các khía cạnh được trích xuất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7D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89289" y="-262205"/>
            <a:ext cx="6042963" cy="5405705"/>
          </a:xfrm>
          <a:custGeom>
            <a:avLst/>
            <a:gdLst/>
            <a:ahLst/>
            <a:cxnLst/>
            <a:rect r="r" b="b" t="t" l="l"/>
            <a:pathLst>
              <a:path h="5405705" w="6042963">
                <a:moveTo>
                  <a:pt x="0" y="0"/>
                </a:moveTo>
                <a:lnTo>
                  <a:pt x="6042963" y="0"/>
                </a:lnTo>
                <a:lnTo>
                  <a:pt x="6042963" y="5405705"/>
                </a:lnTo>
                <a:lnTo>
                  <a:pt x="0" y="540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09430" y="6385359"/>
            <a:ext cx="5337058" cy="4250239"/>
          </a:xfrm>
          <a:custGeom>
            <a:avLst/>
            <a:gdLst/>
            <a:ahLst/>
            <a:cxnLst/>
            <a:rect r="r" b="b" t="t" l="l"/>
            <a:pathLst>
              <a:path h="4250239" w="5337058">
                <a:moveTo>
                  <a:pt x="0" y="0"/>
                </a:moveTo>
                <a:lnTo>
                  <a:pt x="5337058" y="0"/>
                </a:lnTo>
                <a:lnTo>
                  <a:pt x="5337058" y="4250239"/>
                </a:lnTo>
                <a:lnTo>
                  <a:pt x="0" y="4250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353674" y="1669586"/>
            <a:ext cx="4624199" cy="2369691"/>
            <a:chOff x="0" y="0"/>
            <a:chExt cx="908576" cy="4656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8576" cy="465604"/>
            </a:xfrm>
            <a:custGeom>
              <a:avLst/>
              <a:gdLst/>
              <a:ahLst/>
              <a:cxnLst/>
              <a:rect r="r" b="b" t="t" l="l"/>
              <a:pathLst>
                <a:path h="465604" w="908576">
                  <a:moveTo>
                    <a:pt x="705376" y="0"/>
                  </a:moveTo>
                  <a:lnTo>
                    <a:pt x="203200" y="0"/>
                  </a:lnTo>
                  <a:lnTo>
                    <a:pt x="0" y="232802"/>
                  </a:lnTo>
                  <a:lnTo>
                    <a:pt x="203200" y="465604"/>
                  </a:lnTo>
                  <a:lnTo>
                    <a:pt x="705376" y="465604"/>
                  </a:lnTo>
                  <a:lnTo>
                    <a:pt x="908576" y="232802"/>
                  </a:lnTo>
                  <a:lnTo>
                    <a:pt x="705376" y="0"/>
                  </a:lnTo>
                  <a:close/>
                </a:path>
              </a:pathLst>
            </a:custGeom>
            <a:solidFill>
              <a:srgbClr val="F6C44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52400" y="-66675"/>
              <a:ext cx="603776" cy="532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Mitr"/>
                </a:rPr>
                <a:t>Đánh dấu từ diễn đạt tình cảm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089841" y="4326050"/>
            <a:ext cx="4432787" cy="2369691"/>
            <a:chOff x="0" y="0"/>
            <a:chExt cx="870967" cy="4656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0967" cy="465604"/>
            </a:xfrm>
            <a:custGeom>
              <a:avLst/>
              <a:gdLst/>
              <a:ahLst/>
              <a:cxnLst/>
              <a:rect r="r" b="b" t="t" l="l"/>
              <a:pathLst>
                <a:path h="465604" w="870967">
                  <a:moveTo>
                    <a:pt x="667767" y="0"/>
                  </a:moveTo>
                  <a:lnTo>
                    <a:pt x="203200" y="0"/>
                  </a:lnTo>
                  <a:lnTo>
                    <a:pt x="0" y="232802"/>
                  </a:lnTo>
                  <a:lnTo>
                    <a:pt x="203200" y="465604"/>
                  </a:lnTo>
                  <a:lnTo>
                    <a:pt x="667767" y="465604"/>
                  </a:lnTo>
                  <a:lnTo>
                    <a:pt x="870967" y="232802"/>
                  </a:lnTo>
                  <a:lnTo>
                    <a:pt x="667767" y="0"/>
                  </a:lnTo>
                  <a:close/>
                </a:path>
              </a:pathLst>
            </a:custGeom>
            <a:solidFill>
              <a:srgbClr val="C8EDF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52400" y="-66675"/>
              <a:ext cx="566167" cy="532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Mitr"/>
                </a:rPr>
                <a:t>Kiểm soát mệnh đề NHƯNG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69398" y="1669586"/>
            <a:ext cx="4626607" cy="2369691"/>
            <a:chOff x="0" y="0"/>
            <a:chExt cx="909049" cy="4656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09049" cy="465604"/>
            </a:xfrm>
            <a:custGeom>
              <a:avLst/>
              <a:gdLst/>
              <a:ahLst/>
              <a:cxnLst/>
              <a:rect r="r" b="b" t="t" l="l"/>
              <a:pathLst>
                <a:path h="465604" w="909049">
                  <a:moveTo>
                    <a:pt x="705849" y="0"/>
                  </a:moveTo>
                  <a:lnTo>
                    <a:pt x="203200" y="0"/>
                  </a:lnTo>
                  <a:lnTo>
                    <a:pt x="0" y="232802"/>
                  </a:lnTo>
                  <a:lnTo>
                    <a:pt x="203200" y="465604"/>
                  </a:lnTo>
                  <a:lnTo>
                    <a:pt x="705849" y="465604"/>
                  </a:lnTo>
                  <a:lnTo>
                    <a:pt x="909049" y="232802"/>
                  </a:lnTo>
                  <a:lnTo>
                    <a:pt x="705849" y="0"/>
                  </a:lnTo>
                  <a:close/>
                </a:path>
              </a:pathLst>
            </a:custGeom>
            <a:solidFill>
              <a:srgbClr val="7894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52400" y="-66675"/>
              <a:ext cx="604249" cy="532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Mitr"/>
                </a:rPr>
                <a:t>Áp dụng bộ chuyển đổi tình cảm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62441" y="7600646"/>
            <a:ext cx="4534758" cy="2369691"/>
            <a:chOff x="0" y="0"/>
            <a:chExt cx="891003" cy="46560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91003" cy="465604"/>
            </a:xfrm>
            <a:custGeom>
              <a:avLst/>
              <a:gdLst/>
              <a:ahLst/>
              <a:cxnLst/>
              <a:rect r="r" b="b" t="t" l="l"/>
              <a:pathLst>
                <a:path h="465604" w="891003">
                  <a:moveTo>
                    <a:pt x="687803" y="0"/>
                  </a:moveTo>
                  <a:lnTo>
                    <a:pt x="203200" y="0"/>
                  </a:lnTo>
                  <a:lnTo>
                    <a:pt x="0" y="232802"/>
                  </a:lnTo>
                  <a:lnTo>
                    <a:pt x="203200" y="465604"/>
                  </a:lnTo>
                  <a:lnTo>
                    <a:pt x="687803" y="465604"/>
                  </a:lnTo>
                  <a:lnTo>
                    <a:pt x="891003" y="232802"/>
                  </a:lnTo>
                  <a:lnTo>
                    <a:pt x="687803" y="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52400" y="-66675"/>
              <a:ext cx="586203" cy="532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Mitr"/>
                </a:rPr>
                <a:t>Tổng hợp điểm tình cảm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6977873" y="2854432"/>
            <a:ext cx="179152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13396004" y="2854432"/>
            <a:ext cx="1910230" cy="147161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H="true">
            <a:off x="13817332" y="6695742"/>
            <a:ext cx="1488902" cy="108170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350106" y="7097396"/>
            <a:ext cx="9124114" cy="2872941"/>
          </a:xfrm>
          <a:custGeom>
            <a:avLst/>
            <a:gdLst/>
            <a:ahLst/>
            <a:cxnLst/>
            <a:rect r="r" b="b" t="t" l="l"/>
            <a:pathLst>
              <a:path h="2872941" w="9124114">
                <a:moveTo>
                  <a:pt x="0" y="0"/>
                </a:moveTo>
                <a:lnTo>
                  <a:pt x="9124114" y="0"/>
                </a:lnTo>
                <a:lnTo>
                  <a:pt x="9124114" y="2872941"/>
                </a:lnTo>
                <a:lnTo>
                  <a:pt x="0" y="28729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0" y="-123825"/>
            <a:ext cx="182880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1E1E1E"/>
                </a:solidFill>
                <a:latin typeface="Mitr Bold"/>
              </a:rPr>
              <a:t>Phần 3: Phương pháp từ vựng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679190" y="1028700"/>
            <a:ext cx="872204" cy="2511583"/>
          </a:xfrm>
          <a:custGeom>
            <a:avLst/>
            <a:gdLst/>
            <a:ahLst/>
            <a:cxnLst/>
            <a:rect r="r" b="b" t="t" l="l"/>
            <a:pathLst>
              <a:path h="2511583" w="872204">
                <a:moveTo>
                  <a:pt x="872204" y="0"/>
                </a:moveTo>
                <a:lnTo>
                  <a:pt x="0" y="0"/>
                </a:lnTo>
                <a:lnTo>
                  <a:pt x="0" y="2511583"/>
                </a:lnTo>
                <a:lnTo>
                  <a:pt x="872204" y="2511583"/>
                </a:lnTo>
                <a:lnTo>
                  <a:pt x="8722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1394" y="6884330"/>
            <a:ext cx="4109681" cy="2039896"/>
          </a:xfrm>
          <a:custGeom>
            <a:avLst/>
            <a:gdLst/>
            <a:ahLst/>
            <a:cxnLst/>
            <a:rect r="r" b="b" t="t" l="l"/>
            <a:pathLst>
              <a:path h="2039896" w="4109681">
                <a:moveTo>
                  <a:pt x="0" y="0"/>
                </a:moveTo>
                <a:lnTo>
                  <a:pt x="4109681" y="0"/>
                </a:lnTo>
                <a:lnTo>
                  <a:pt x="4109681" y="2039896"/>
                </a:lnTo>
                <a:lnTo>
                  <a:pt x="0" y="20398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84938" y="5550164"/>
            <a:ext cx="2274362" cy="4114800"/>
          </a:xfrm>
          <a:custGeom>
            <a:avLst/>
            <a:gdLst/>
            <a:ahLst/>
            <a:cxnLst/>
            <a:rect r="r" b="b" t="t" l="l"/>
            <a:pathLst>
              <a:path h="4114800" w="2274362">
                <a:moveTo>
                  <a:pt x="0" y="0"/>
                </a:moveTo>
                <a:lnTo>
                  <a:pt x="2274362" y="0"/>
                </a:lnTo>
                <a:lnTo>
                  <a:pt x="22743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85147" y="1775587"/>
            <a:ext cx="14718028" cy="1277120"/>
          </a:xfrm>
          <a:custGeom>
            <a:avLst/>
            <a:gdLst/>
            <a:ahLst/>
            <a:cxnLst/>
            <a:rect r="r" b="b" t="t" l="l"/>
            <a:pathLst>
              <a:path h="1277120" w="14718028">
                <a:moveTo>
                  <a:pt x="0" y="0"/>
                </a:moveTo>
                <a:lnTo>
                  <a:pt x="14718028" y="0"/>
                </a:lnTo>
                <a:lnTo>
                  <a:pt x="14718028" y="1277120"/>
                </a:lnTo>
                <a:lnTo>
                  <a:pt x="0" y="12771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-123825"/>
            <a:ext cx="182880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1E1E1E"/>
                </a:solidFill>
                <a:latin typeface="Mitr Bold"/>
              </a:rPr>
              <a:t>Phần 3: Phương pháp từ vựng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-6540532" y="-236942"/>
            <a:ext cx="8278380" cy="5508886"/>
          </a:xfrm>
          <a:custGeom>
            <a:avLst/>
            <a:gdLst/>
            <a:ahLst/>
            <a:cxnLst/>
            <a:rect r="r" b="b" t="t" l="l"/>
            <a:pathLst>
              <a:path h="5508886" w="8278380">
                <a:moveTo>
                  <a:pt x="0" y="5508886"/>
                </a:moveTo>
                <a:lnTo>
                  <a:pt x="8278380" y="5508886"/>
                </a:lnTo>
                <a:lnTo>
                  <a:pt x="8278380" y="0"/>
                </a:lnTo>
                <a:lnTo>
                  <a:pt x="0" y="0"/>
                </a:lnTo>
                <a:lnTo>
                  <a:pt x="0" y="550888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94610" y="6388992"/>
            <a:ext cx="6281422" cy="4100055"/>
          </a:xfrm>
          <a:custGeom>
            <a:avLst/>
            <a:gdLst/>
            <a:ahLst/>
            <a:cxnLst/>
            <a:rect r="r" b="b" t="t" l="l"/>
            <a:pathLst>
              <a:path h="4100055" w="6281422">
                <a:moveTo>
                  <a:pt x="0" y="0"/>
                </a:moveTo>
                <a:lnTo>
                  <a:pt x="6281422" y="0"/>
                </a:lnTo>
                <a:lnTo>
                  <a:pt x="6281422" y="4100055"/>
                </a:lnTo>
                <a:lnTo>
                  <a:pt x="0" y="4100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3483" y="8950215"/>
            <a:ext cx="2212219" cy="2075464"/>
          </a:xfrm>
          <a:custGeom>
            <a:avLst/>
            <a:gdLst/>
            <a:ahLst/>
            <a:cxnLst/>
            <a:rect r="r" b="b" t="t" l="l"/>
            <a:pathLst>
              <a:path h="2075464" w="2212219">
                <a:moveTo>
                  <a:pt x="0" y="0"/>
                </a:moveTo>
                <a:lnTo>
                  <a:pt x="2212219" y="0"/>
                </a:lnTo>
                <a:lnTo>
                  <a:pt x="2212219" y="2075464"/>
                </a:lnTo>
                <a:lnTo>
                  <a:pt x="0" y="20754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155560" y="-236942"/>
            <a:ext cx="1304646" cy="1178925"/>
          </a:xfrm>
          <a:custGeom>
            <a:avLst/>
            <a:gdLst/>
            <a:ahLst/>
            <a:cxnLst/>
            <a:rect r="r" b="b" t="t" l="l"/>
            <a:pathLst>
              <a:path h="1178925" w="1304646">
                <a:moveTo>
                  <a:pt x="0" y="0"/>
                </a:moveTo>
                <a:lnTo>
                  <a:pt x="1304646" y="0"/>
                </a:lnTo>
                <a:lnTo>
                  <a:pt x="1304646" y="1178925"/>
                </a:lnTo>
                <a:lnTo>
                  <a:pt x="0" y="11789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15081" y="7411383"/>
            <a:ext cx="3440479" cy="3077665"/>
          </a:xfrm>
          <a:custGeom>
            <a:avLst/>
            <a:gdLst/>
            <a:ahLst/>
            <a:cxnLst/>
            <a:rect r="r" b="b" t="t" l="l"/>
            <a:pathLst>
              <a:path h="3077665" w="3440479">
                <a:moveTo>
                  <a:pt x="0" y="0"/>
                </a:moveTo>
                <a:lnTo>
                  <a:pt x="3440479" y="0"/>
                </a:lnTo>
                <a:lnTo>
                  <a:pt x="3440479" y="3077664"/>
                </a:lnTo>
                <a:lnTo>
                  <a:pt x="0" y="30776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65835" y="-594091"/>
            <a:ext cx="2169318" cy="1893223"/>
          </a:xfrm>
          <a:custGeom>
            <a:avLst/>
            <a:gdLst/>
            <a:ahLst/>
            <a:cxnLst/>
            <a:rect r="r" b="b" t="t" l="l"/>
            <a:pathLst>
              <a:path h="1893223" w="2169318">
                <a:moveTo>
                  <a:pt x="0" y="0"/>
                </a:moveTo>
                <a:lnTo>
                  <a:pt x="2169318" y="0"/>
                </a:lnTo>
                <a:lnTo>
                  <a:pt x="2169318" y="1893223"/>
                </a:lnTo>
                <a:lnTo>
                  <a:pt x="0" y="18932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0194" y="4551306"/>
            <a:ext cx="1137013" cy="1184388"/>
          </a:xfrm>
          <a:custGeom>
            <a:avLst/>
            <a:gdLst/>
            <a:ahLst/>
            <a:cxnLst/>
            <a:rect r="r" b="b" t="t" l="l"/>
            <a:pathLst>
              <a:path h="1184388" w="1137013">
                <a:moveTo>
                  <a:pt x="0" y="0"/>
                </a:moveTo>
                <a:lnTo>
                  <a:pt x="1137012" y="0"/>
                </a:lnTo>
                <a:lnTo>
                  <a:pt x="1137012" y="1184388"/>
                </a:lnTo>
                <a:lnTo>
                  <a:pt x="0" y="11843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5143500"/>
            <a:ext cx="16779183" cy="4474449"/>
          </a:xfrm>
          <a:custGeom>
            <a:avLst/>
            <a:gdLst/>
            <a:ahLst/>
            <a:cxnLst/>
            <a:rect r="r" b="b" t="t" l="l"/>
            <a:pathLst>
              <a:path h="4474449" w="16779183">
                <a:moveTo>
                  <a:pt x="0" y="0"/>
                </a:moveTo>
                <a:lnTo>
                  <a:pt x="16779183" y="0"/>
                </a:lnTo>
                <a:lnTo>
                  <a:pt x="16779183" y="4474449"/>
                </a:lnTo>
                <a:lnTo>
                  <a:pt x="0" y="447444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-56593"/>
            <a:ext cx="1715556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1E1E1E"/>
                </a:solidFill>
                <a:latin typeface="Mitr Bold"/>
              </a:rPr>
              <a:t>Phần 4: Phương pháp học sâu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3483" y="2106556"/>
            <a:ext cx="8925766" cy="244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>
                <a:solidFill>
                  <a:srgbClr val="1E1E1E"/>
                </a:solidFill>
                <a:latin typeface="Mitr Bold"/>
              </a:rPr>
              <a:t>Tiền xử lý dữ liệu:</a:t>
            </a:r>
          </a:p>
          <a:p>
            <a:pPr algn="just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1E1E1E"/>
                </a:solidFill>
                <a:latin typeface="Mitr"/>
              </a:rPr>
              <a:t>Chuyển đổi label thành số nguyên</a:t>
            </a:r>
          </a:p>
          <a:p>
            <a:pPr algn="just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1E1E1E"/>
                </a:solidFill>
                <a:latin typeface="Mitr"/>
              </a:rPr>
              <a:t>Thực hiện Tokenizer</a:t>
            </a:r>
          </a:p>
          <a:p>
            <a:pPr algn="just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1E1E1E"/>
                </a:solidFill>
                <a:latin typeface="Mitr"/>
              </a:rPr>
              <a:t>Thực hiện padding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DAF5bkp_p_c</dc:identifier>
  <dcterms:modified xsi:type="dcterms:W3CDTF">2011-08-01T06:04:30Z</dcterms:modified>
  <cp:revision>1</cp:revision>
  <dc:title>CD3_Slide</dc:title>
</cp:coreProperties>
</file>